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68" r:id="rId9"/>
    <p:sldMasterId id="2147483879" r:id="rId10"/>
    <p:sldMasterId id="2147483891" r:id="rId11"/>
    <p:sldMasterId id="2147484377" r:id="rId12"/>
    <p:sldMasterId id="2147485038" r:id="rId13"/>
    <p:sldMasterId id="2147485050" r:id="rId14"/>
  </p:sldMasterIdLst>
  <p:notesMasterIdLst>
    <p:notesMasterId r:id="rId48"/>
  </p:notesMasterIdLst>
  <p:sldIdLst>
    <p:sldId id="261" r:id="rId15"/>
    <p:sldId id="330" r:id="rId16"/>
    <p:sldId id="331" r:id="rId17"/>
    <p:sldId id="332" r:id="rId18"/>
    <p:sldId id="262" r:id="rId19"/>
    <p:sldId id="353" r:id="rId20"/>
    <p:sldId id="354" r:id="rId21"/>
    <p:sldId id="335" r:id="rId22"/>
    <p:sldId id="336" r:id="rId23"/>
    <p:sldId id="257" r:id="rId24"/>
    <p:sldId id="263" r:id="rId25"/>
    <p:sldId id="285" r:id="rId26"/>
    <p:sldId id="316" r:id="rId27"/>
    <p:sldId id="317" r:id="rId28"/>
    <p:sldId id="357" r:id="rId29"/>
    <p:sldId id="358" r:id="rId30"/>
    <p:sldId id="359" r:id="rId31"/>
    <p:sldId id="337" r:id="rId32"/>
    <p:sldId id="360" r:id="rId33"/>
    <p:sldId id="361" r:id="rId34"/>
    <p:sldId id="362" r:id="rId35"/>
    <p:sldId id="363" r:id="rId36"/>
    <p:sldId id="269" r:id="rId37"/>
    <p:sldId id="346" r:id="rId38"/>
    <p:sldId id="347" r:id="rId39"/>
    <p:sldId id="348" r:id="rId40"/>
    <p:sldId id="349" r:id="rId41"/>
    <p:sldId id="270" r:id="rId42"/>
    <p:sldId id="350" r:id="rId43"/>
    <p:sldId id="351" r:id="rId44"/>
    <p:sldId id="325" r:id="rId45"/>
    <p:sldId id="339" r:id="rId46"/>
    <p:sldId id="276" r:id="rId4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EF447"/>
    <a:srgbClr val="FFFFFF"/>
    <a:srgbClr val="003399"/>
    <a:srgbClr val="007A37"/>
    <a:srgbClr val="7A0000"/>
    <a:srgbClr val="B88800"/>
    <a:srgbClr val="604900"/>
    <a:srgbClr val="967200"/>
    <a:srgbClr val="E1F9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7" autoAdjust="0"/>
    <p:restoredTop sz="94630" autoAdjust="0"/>
  </p:normalViewPr>
  <p:slideViewPr>
    <p:cSldViewPr snapToGrid="0">
      <p:cViewPr varScale="1">
        <p:scale>
          <a:sx n="79" d="100"/>
          <a:sy n="79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F2DF946-173F-413C-BE36-FE4F37AE0A3B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FA01BA-546C-47F5-B0E4-15B4923CB0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3F378-84D2-4FD3-8DC4-B7DE8C916E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D1E5-1B89-4BD4-8D27-D01BA77DE9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738327-F8DF-4766-B2F5-C52DF264A715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4161566-C6EA-49F6-B7E0-1F6F60411C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264ECF-70F9-474E-8D27-C3E6FCEF3E90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0A071B-1FC9-4FF6-B5B3-E296FFF440D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C6EB69-07EE-4035-A860-67E9CE3768D3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32073E-FBB5-4439-BB39-5EAAEB4A33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AA18F0-BC20-44D3-95C3-2F6A380C7733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39E55D-340D-46FF-A9CB-FBF9E1057FA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50B936-4201-430A-B1FF-6A286B8569A1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220264F-733F-4964-9950-39A0BCC7D9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F35B73-9BD2-4B0E-8D68-1DE1ED043C14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98ACF5-A913-49D6-964E-20550F3CA1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1F03902-72F2-48CF-8A2F-351C9790711F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1A3C4A-4D0E-4FBB-A039-4BBB7AE188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ED7238-643F-4E39-89B2-784A4EB267D3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A32B02-0613-471F-AE02-59BE17D1D0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319050-995E-4DD4-A945-9E0E8AC0DE8A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CF4C0B-DE61-422F-B391-A2D891EF25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FB1886-781D-483E-A1AA-2E0BD7619F14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DF6746-660C-4B77-B6E9-E0C0C1FD834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F12B-A7A6-46F7-8909-B4255FA05E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1F79793-03C5-4C16-9D09-15745423A116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DFACC2-7458-45A2-94ED-B6E27503DF9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E698-3000-4398-9017-2C4FC2DAF6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F13F-51E9-4999-9BC1-AE7D36C51A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B81B-B3A3-4033-BED1-17114B9B1A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A290-EB79-4738-9DC6-B209D6BCC8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E34A-708C-4AC9-B48D-F6431BCC42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0BB3-7156-449E-9C73-583A0E4C7F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637E-7091-40FB-81FC-A060B6D0161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29F4-9978-4C02-B0BD-91999E41280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F4A7-6D96-49EF-BBBB-2E14098EFE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1603-0A15-4ACF-8388-BC8DBA9B80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CAB6-B902-4A95-83B9-01E1A7EA787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81D0-3D0F-4406-BCC2-D72A91DAB2E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1FA7-2757-4CB4-B42F-8C7AFBE44973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CEEC-2080-45A9-B000-7900E42B25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7638-380C-423C-8507-507AB8B8765F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0556-F21B-4085-A8D9-4FE3F36139E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398D-79F7-49DB-A578-21CE413FFAE9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2D29-1BAF-4EC2-82C9-B99D368AFC2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F615-243C-4718-8C17-65AF0FD081AF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32EB-7C97-4088-B871-0958B9E01F8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29FB-6F8B-4BAE-BE84-18AB14FFD687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7EC7-8B42-4499-87B1-2BA0EDB9B71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811B-60CC-49E3-B567-F8FB29C62B0D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ECAB-4CA8-47CA-B896-D184CB9179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84A8-458D-4592-B950-25C6975D150B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9A0B-53D3-4E6C-AE63-B73F7BB2FEC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C8B7-CED3-41A5-A195-C3A1A202B9AE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437A-0B45-4A75-A098-DEC36C4291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50E6-5BD8-4249-8D7C-5445DFF853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5A98-9DDD-4699-94D0-C884D735FC36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380F-489E-4AA4-ACCA-F3AAEE9E108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21CC-7942-44D5-8F3F-5F2AE798FD9A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E443-E11A-4904-96F8-8C3D451BDF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BC14-8F26-4240-8D37-AB3F444E659F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0F70-E74D-4218-B172-EF25DA8C24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20B47E-802B-4D9C-868B-FB87FC7B2981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D690D8-9D85-4AF0-9154-5878BACF70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E670E4-EA04-4843-B48D-A8E7E5A43F19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C53CD4-DA27-4946-82B1-BD2DA6BEAC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5AB795-5D36-451C-9907-DE84380416C4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AB3223-61C5-4533-853A-52B60C6ED6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3465BE-9ECF-4AAA-A937-DD8D587C963F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F6B8B-26CC-45B3-B5BB-B02877B8D7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15E39D-8329-46F4-8946-65F1E24D303C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E8851A-0EA7-495C-80D4-18C773869A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D42A2D-FBBE-4199-9621-0B8F8181E975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9B4B86-6651-4181-8131-FB4E972C20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C7EB85-E936-4958-8039-F19D39F41872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4CF534D-90AB-4FA0-9D24-7BB756D31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13B0C-4900-4D9F-9B64-71D29A790C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86445F3-0713-4DA5-8372-B10DB20ED533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3F1FDF-609D-4A2E-AB0B-92E1117B79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02194D-3206-446D-8020-A789616B6407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3220AA4-4CBB-44DF-91CA-31CDF812EF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BB7020-F25C-4DF2-BAF7-89B2CD0E8CC9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AEECD7-5129-4604-816C-C3D839CA9F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821962-4F70-47F0-B4CA-79E8C6B04F69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49B73D-2446-496E-B90F-34C2525CEC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70B34C-35FF-4D62-BA60-2B36B9147C30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CEB950-21AD-4582-B4D1-14644C083D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4302E74-5690-42DC-817C-6A9AE2496987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A66558-06F0-4CBF-990C-A15EE97CE0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B26823-DFAC-46B3-A457-E4630CCEF26D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2AA522-AB5A-48EB-A3C9-A8D3A3730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C90B92-A8FF-4B6C-AEBC-5527A23CB40B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EAEFCA-3E90-4E65-BE8E-8CFEE1A883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01C3AB-EB32-4D7D-AD1E-A3B7BB84D81E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CB1610-119F-46B2-895C-FDC756CCE0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5164EA-0B89-4B10-8891-BD2ED460E318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BC266E1-3C0C-4E1A-90A3-8D9EF4B6AA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E89F-66EC-4CC7-BC9B-9D1E6FABF2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7C8F45-6DF4-4B7C-A089-A51DF0F60100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546B66-3B7F-4429-A16E-F560D2BB91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6B6EDE-210E-41C8-97F4-D586DFBD99F9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F3A6F0-2A4A-404F-A6E4-5D4B799040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6FB25C-F451-4CBB-ADA9-449D07345B17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66DCC5-D142-4B8A-ADCC-B12C134DB2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53D435-D1A7-425D-8A93-89C55466FEEF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7E20354-4404-4755-AE5D-B08BF04950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57215D-4B7A-4F41-B9C9-21C5B2A74934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CCAF339-9255-4459-8DD2-889207CA42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25AF-43F4-4634-98A9-FEB8A46D39E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76E9-0F61-4AEA-A3EA-20DC4879CE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186B-8229-4B31-8F92-DF06EBD48C5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6DCA-F614-44EC-BB2F-EAEB8FF730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E781-1456-4E53-B567-ADC2F0B4DB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FE207-4F65-45E0-B3B7-35B6371D50A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A86F-208B-4004-A97D-C414442BC5B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9F49-1192-4190-8FEE-7F509A18D0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3A2D4-3E38-4200-B101-9BDBB38A4F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601D-A012-4E46-A989-A85A49DDEA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E3B7-9E0D-4B01-8035-AE9EDCAD11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C911-8255-489B-97E5-7FABBE648B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67C5-EF21-4727-B322-D374D2D980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76323-3BEB-43BF-B416-A4F4C4055B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3280-1BC5-44A3-9526-6E1A13194A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5009-9725-498D-B484-3B87FBF9F11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F1C4-06C8-4613-B5DB-31EAB00282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DD5E-CCDB-4605-9775-E3770B526A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A5C4-7188-4361-8E23-AFC78BDA5C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7302F-0CDC-49DE-A1BE-5EDF3C963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F4A1-B026-409C-B130-8306161C1A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B1E8-92F7-41C1-9580-A8FB604E1DF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9604-657F-45DD-A7D1-852FC2990DF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98497-8960-4DB7-96CE-DD95F33DF0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A880-59D9-42EF-BADE-3D731A729D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0A925-9CA4-41F7-913D-7EC1755661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ECD9-56D0-4344-BD92-CDB89585B9C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F28F-5A45-44DE-B634-98DA174C667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922F-B653-47C3-B598-BD9F53DFF38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C697-E4F3-4A26-94BF-D034A0DEB8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6B35-702B-4894-AD01-F18FE28721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6EFF-2EB9-481D-AA38-5D3179B6BB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0571-D44A-40B7-BA77-CF76D6A7BA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6CF2-3EFD-4405-9DD7-65836AEC6A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232-005B-486B-8E81-ECA55417FD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91152-F7D0-4FB5-B8A7-9CD82D1F17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CB83-81BC-4C94-8B44-6C0A5073E4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944D-1777-4339-8D16-9C242417338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13A6-D90C-41F7-B99C-504C041D66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F3333-1499-4D2A-BBC1-C52A395D3B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BE02-6E95-444D-80B0-2EC0441133E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E588-03A4-443D-9ADB-A89ED07E30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EDE0-7965-40C7-AB98-E2FBEAEED4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8E95-1275-4B89-8386-61E7A64FBD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68B6E-D9B2-4C4B-A0C6-2D3190688A81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7566-DFFE-4299-A2D6-443DD788EA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22B3-559F-458F-8D3D-58A5B6D2273E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B665-F6A0-4084-9E16-D047B7A4EF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BABCE-CC85-458B-B099-32380C02AB5A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6F73-DD3B-4ADB-8CA2-D8352E1D9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D84A-D86F-480E-957D-71B93D6EF7C0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3C31D-1EF4-485A-BA2F-E38A39A727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360B-7F2A-45A4-8D94-6A158E7571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4BAA-BA2A-4C29-892A-384ABBF1E4E9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F7FA-E4DC-4199-BA2B-AD6603098A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E4C8-F30F-4AFD-817F-FABEC3D9946E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2FC1-18DA-47F1-A66E-2EE94A1950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A59A-4AA7-4808-AA5F-05DC21F6545F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E3FD-7933-4B6B-9E59-00876FF3F0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C3DD-F9A4-4858-8BE0-2FA231417BD5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7F69-F47D-4D76-B608-88A4CF3E8D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B7D0-0CF5-4CD1-8EC0-E2CD12923659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71552-6EFF-4BD1-98F4-7C1DD63739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8395-39A6-4F1D-9CD7-80717186CBF6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8EF56-C625-4432-95C3-BE2A751DB3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8D7E-CA5F-46A2-8925-CC5A289A5BE9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350D-0673-441A-B9AA-7C59D78C3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26EAB-55B7-4E52-A994-9874CACFFD1D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D57C-BAC9-4315-B1C8-412F455D95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7B3A-E084-452F-9727-F84D59D0032A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F82F-C24E-4D91-AF3A-BEA654F652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A964-B06E-4662-A04F-CF0F83E3F89E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8A18-CCD8-4035-9E25-E4AA9AF33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330A-6570-48AB-9221-4C68DD078F8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1B04-23BF-4791-839F-446FDDD87856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ACD4-D99F-46A9-9D66-9DAAF436C4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FB9C-EF55-4305-8462-57F1A4DF1E96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9B86-1E5C-4D7E-AFD5-284D23118E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9C72-E7E2-428E-992F-F84C05A857AA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DF3A-C821-46FB-AD73-2F2DCA32B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F82C-3145-46DA-B978-985A4DD5C814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DEEA-ED91-4E7B-8ECB-C46A1A1E52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EE09-794E-4D57-90AF-29C8416512ED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C7C6-4358-4A23-AC4F-F8A6C4A4EB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23C6-8AAE-4D29-BEF3-5CCC303F6D75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AD6E-9225-4E90-8E33-C352AA587E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357B-1D27-4E21-B0E9-4CB280CCA464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6A75-0BC9-4D65-BB56-3C3EE44864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8161-4945-4511-A752-3F7CE72068F2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7F257-44C1-4017-9828-B6859ABCB9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8A73-D457-4BAD-BD22-582CB6CC2B02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F226-9FDB-49E3-82BA-3A6FB0E862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A17E-142E-4D46-B894-0BBA32810C28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DA6B-F041-47DD-A9A6-73A24BC201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6002-3CFB-4605-A6B0-BCCDC68DF47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788E-A13F-4F7C-979C-93EE80F07FB2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06DB-B436-450B-93CC-5932BF0778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C218-C71B-4E69-9FEF-433DBFB9BF2D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E89F-599B-4DC8-B37F-C4843561AA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F538-1EC5-4570-991D-E83C9AB41463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A367-21C4-4F8C-ADCB-4A521ABDAE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25F18-69C6-43F0-B673-271D3BDA36BC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2382-098F-4D8D-8F70-AAB6073FFB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9A7D-BA6D-4F8A-93F4-3C7E82BC9F8D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707C-AF32-4C94-81FD-5F8A4EF02B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F26D-4B09-42E9-B4C6-F9F6BF39B7A0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17E7-A878-4647-9C68-C44A82049B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0D9E-0973-4343-9952-ABFB0188BB7B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809B-CBE7-462A-9903-E9EBCCC4E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16B43-89C5-49F8-BB80-83690CE3BFDF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C128D-34F4-4E80-A979-C5D050DE4E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6FC9-E7B8-48CD-B6B4-1488FFD78DA5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68C0-F004-4A0E-ADA2-9EFF455E5A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F63C-B0C3-4835-85DB-35081D9FF9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16E8-F8BA-45AE-B91D-7E225FD090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0BA2-A11D-45E8-AD40-5B7559A7B7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294B-802F-4E24-9293-A66EAA32CE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142E-4773-4AEE-B57A-6DB0314AC5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9253-9976-43FA-98F9-E3868AC387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FFDA8-41F6-49DA-B71E-7D81804784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FA2FD-D664-40F3-8A76-1598074583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AAD1-3E1F-4AD8-8451-4DFE7CA4EB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49D0-B03A-4202-A43C-92C0D36139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73C1-DDB4-4528-9447-FD7AA12DF1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8120-0CA0-42DA-9B15-09A3388485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64CB56-71E5-4D4F-A16C-045F39B181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0267022-531A-46EF-89F5-AE876EFEA4C7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F66F8F7-532C-44F5-9719-45D7D8EE89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3C7E98-AF50-4A85-9CFE-0EFFF061891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95782E-947F-4F22-95D7-2053FA9EC4A5}" type="datetimeFigureOut">
              <a:rPr lang="es-ES_tradnl"/>
              <a:pPr>
                <a:defRPr/>
              </a:pPr>
              <a:t>17/06/2017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E75C9-E214-4933-B75D-AD333C0494B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270C55E7-39E1-4B35-B073-ED6F2238F417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96776A92-6AF0-42F4-A5E0-676AF26826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74E15-4D86-4371-9762-AD566AF84544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3575D0-9E38-4BEA-9D7D-CA0CAF1250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7AAD62-B234-459A-921E-874B80A112A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BDDD24F-6DFC-42FC-AF95-2A68214C78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8B9E79-6B20-4117-935E-434627A556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66EE81-A31D-42CD-8686-C816404496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9D91E2C-8E57-4D99-AA68-B9CCB5CF50AA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758D998-1DF8-4B2C-B74C-B0C118BB54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4" r:id="rId5"/>
    <p:sldLayoutId id="2147484955" r:id="rId6"/>
    <p:sldLayoutId id="2147484956" r:id="rId7"/>
    <p:sldLayoutId id="2147484957" r:id="rId8"/>
    <p:sldLayoutId id="2147484958" r:id="rId9"/>
    <p:sldLayoutId id="2147484959" r:id="rId10"/>
    <p:sldLayoutId id="2147484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29A0234-8B86-4A87-A6E3-348A020A9AA1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CC2589D-5194-412E-A1A3-9B105E7FD7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E2F4414F-53D4-4280-B4C2-5EA03FCC71D2}" type="datetimeFigureOut">
              <a:rPr lang="es-ES"/>
              <a:pPr>
                <a:defRPr/>
              </a:pPr>
              <a:t>17/06/2017</a:t>
            </a:fld>
            <a:endParaRPr lang="es-E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6EDD28C-C674-42E9-94AC-BB95F9A570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  <p:sldLayoutId id="2147484974" r:id="rId3"/>
    <p:sldLayoutId id="2147484975" r:id="rId4"/>
    <p:sldLayoutId id="2147484976" r:id="rId5"/>
    <p:sldLayoutId id="2147484977" r:id="rId6"/>
    <p:sldLayoutId id="2147484978" r:id="rId7"/>
    <p:sldLayoutId id="2147484979" r:id="rId8"/>
    <p:sldLayoutId id="2147484980" r:id="rId9"/>
    <p:sldLayoutId id="2147484981" r:id="rId10"/>
    <p:sldLayoutId id="2147484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C809F-F2B6-4E4F-B07A-A562066284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hyperlink" Target="file:///C:\ASIGNATURAS\CEFIRE_2015\sonido%20zumbador%20timbre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zTZ8oW" TargetMode="Externa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sb@ua.es" TargetMode="Externa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09700"/>
            <a:ext cx="7772400" cy="3867150"/>
          </a:xfrm>
        </p:spPr>
        <p:txBody>
          <a:bodyPr/>
          <a:lstStyle/>
          <a:p>
            <a:pPr eaLnBrk="1" hangingPunct="1"/>
            <a:r>
              <a:rPr lang="es-ES" sz="6600" b="1" dirty="0" smtClean="0">
                <a:solidFill>
                  <a:srgbClr val="FFFF66"/>
                </a:solidFill>
              </a:rPr>
              <a:t>ELECTRO-MAGNETISMO</a:t>
            </a:r>
            <a:br>
              <a:rPr lang="es-ES" sz="6600" b="1" dirty="0" smtClean="0">
                <a:solidFill>
                  <a:srgbClr val="FFFF66"/>
                </a:solidFill>
              </a:rPr>
            </a:br>
            <a:r>
              <a:rPr lang="es-E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(34 diapositivas)</a:t>
            </a:r>
            <a:endParaRPr lang="es-ES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990099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solidFill>
                  <a:srgbClr val="FFFFFF"/>
                </a:solidFill>
                <a:cs typeface="Arial" charset="0"/>
              </a:rPr>
              <a:t>Julio V. Santos Benito        </a:t>
            </a:r>
            <a:r>
              <a:rPr lang="es-ES" sz="1200">
                <a:solidFill>
                  <a:srgbClr val="FF3300"/>
                </a:solidFill>
                <a:cs typeface="Arial" charset="0"/>
                <a:hlinkClick r:id="rId2"/>
              </a:rPr>
              <a:t>jsb@ua.es</a:t>
            </a:r>
            <a:r>
              <a:rPr lang="es-ES" sz="1200">
                <a:solidFill>
                  <a:srgbClr val="FF3300"/>
                </a:solidFill>
                <a:cs typeface="Arial" charset="0"/>
              </a:rPr>
              <a:t>         </a:t>
            </a:r>
            <a:r>
              <a:rPr lang="es-ES" sz="1000">
                <a:solidFill>
                  <a:srgbClr val="FFFF00"/>
                </a:solidFill>
                <a:cs typeface="Arial" charset="0"/>
              </a:rPr>
              <a:t>Departamento de Física Aplicada        Universidad de Alicante</a:t>
            </a:r>
            <a:endParaRPr lang="es-ES" sz="10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3850"/>
            <a:ext cx="7772400" cy="5657850"/>
          </a:xfrm>
        </p:spPr>
        <p:txBody>
          <a:bodyPr/>
          <a:lstStyle/>
          <a:p>
            <a:pPr eaLnBrk="1" hangingPunct="1"/>
            <a:r>
              <a:rPr lang="es-ES" sz="8800" b="1" dirty="0" smtClean="0">
                <a:solidFill>
                  <a:srgbClr val="FFFF66"/>
                </a:solidFill>
              </a:rPr>
              <a:t>2</a:t>
            </a:r>
            <a:r>
              <a:rPr lang="es-ES" sz="6600" b="1" dirty="0" smtClean="0">
                <a:solidFill>
                  <a:srgbClr val="FFFF66"/>
                </a:solidFill>
              </a:rPr>
              <a:t/>
            </a:r>
            <a:br>
              <a:rPr lang="es-ES" sz="6600" b="1" dirty="0" smtClean="0">
                <a:solidFill>
                  <a:srgbClr val="FFFF66"/>
                </a:solidFill>
              </a:rPr>
            </a:br>
            <a:r>
              <a:rPr lang="es-ES" sz="4800" b="1" dirty="0" smtClean="0">
                <a:solidFill>
                  <a:srgbClr val="FFFF66"/>
                </a:solidFill>
              </a:rPr>
              <a:t>PRODUCCIÓN</a:t>
            </a:r>
            <a:br>
              <a:rPr lang="es-ES" sz="4800" b="1" dirty="0" smtClean="0">
                <a:solidFill>
                  <a:srgbClr val="FFFF66"/>
                </a:solidFill>
              </a:rPr>
            </a:br>
            <a:r>
              <a:rPr lang="es-ES" sz="4800" b="1" dirty="0" smtClean="0">
                <a:solidFill>
                  <a:srgbClr val="FFFF66"/>
                </a:solidFill>
              </a:rPr>
              <a:t>DE</a:t>
            </a:r>
            <a:br>
              <a:rPr lang="es-ES" sz="4800" b="1" dirty="0" smtClean="0">
                <a:solidFill>
                  <a:srgbClr val="FFFF66"/>
                </a:solidFill>
              </a:rPr>
            </a:br>
            <a:r>
              <a:rPr lang="es-ES" sz="4800" b="1" dirty="0" smtClean="0">
                <a:solidFill>
                  <a:srgbClr val="FFFF66"/>
                </a:solidFill>
              </a:rPr>
              <a:t>CORRIENTES</a:t>
            </a:r>
            <a:br>
              <a:rPr lang="es-ES" sz="4800" b="1" dirty="0" smtClean="0">
                <a:solidFill>
                  <a:srgbClr val="FFFF66"/>
                </a:solidFill>
              </a:rPr>
            </a:br>
            <a:r>
              <a:rPr lang="es-ES" sz="4800" b="1" dirty="0" smtClean="0">
                <a:solidFill>
                  <a:srgbClr val="FFFF66"/>
                </a:solidFill>
              </a:rPr>
              <a:t>(INDUCIDAS)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19" name="Picture 2" descr="DVC00524"/>
            <p:cNvPicPr>
              <a:picLocks noChangeAspect="1" noChangeArrowheads="1"/>
            </p:cNvPicPr>
            <p:nvPr/>
          </p:nvPicPr>
          <p:blipFill>
            <a:blip r:embed="rId2" cstate="print"/>
            <a:srcRect l="18733" r="20468"/>
            <a:stretch>
              <a:fillRect/>
            </a:stretch>
          </p:blipFill>
          <p:spPr bwMode="auto">
            <a:xfrm>
              <a:off x="0" y="0"/>
              <a:ext cx="350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3" descr="DVC00164_ret"/>
            <p:cNvPicPr>
              <a:picLocks noChangeAspect="1" noChangeArrowheads="1"/>
            </p:cNvPicPr>
            <p:nvPr/>
          </p:nvPicPr>
          <p:blipFill>
            <a:blip r:embed="rId3" cstate="print"/>
            <a:srcRect t="13560" b="17667"/>
            <a:stretch>
              <a:fillRect/>
            </a:stretch>
          </p:blipFill>
          <p:spPr bwMode="auto">
            <a:xfrm rot="5400000">
              <a:off x="2463" y="1023"/>
              <a:ext cx="4320" cy="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4437063"/>
            <a:ext cx="2276475" cy="1143000"/>
            <a:chOff x="0" y="2795"/>
            <a:chExt cx="1434" cy="720"/>
          </a:xfrm>
        </p:grpSpPr>
        <p:pic>
          <p:nvPicPr>
            <p:cNvPr id="35891" name="Picture 3" descr="MCj043034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0" y="2795"/>
              <a:ext cx="74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92" name="Group 4"/>
            <p:cNvGrpSpPr>
              <a:grpSpLocks/>
            </p:cNvGrpSpPr>
            <p:nvPr/>
          </p:nvGrpSpPr>
          <p:grpSpPr bwMode="auto">
            <a:xfrm>
              <a:off x="521" y="3085"/>
              <a:ext cx="913" cy="384"/>
              <a:chOff x="149" y="3085"/>
              <a:chExt cx="913" cy="384"/>
            </a:xfrm>
          </p:grpSpPr>
          <p:grpSp>
            <p:nvGrpSpPr>
              <p:cNvPr id="35893" name="Group 5"/>
              <p:cNvGrpSpPr>
                <a:grpSpLocks/>
              </p:cNvGrpSpPr>
              <p:nvPr/>
            </p:nvGrpSpPr>
            <p:grpSpPr bwMode="auto">
              <a:xfrm>
                <a:off x="149" y="3085"/>
                <a:ext cx="913" cy="376"/>
                <a:chOff x="1776" y="2016"/>
                <a:chExt cx="1632" cy="672"/>
              </a:xfrm>
            </p:grpSpPr>
            <p:sp>
              <p:nvSpPr>
                <p:cNvPr id="35897" name="Rectangle 6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816" cy="67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5898" name="Rectangle 7"/>
                <p:cNvSpPr>
                  <a:spLocks noChangeArrowheads="1"/>
                </p:cNvSpPr>
                <p:nvPr/>
              </p:nvSpPr>
              <p:spPr bwMode="auto">
                <a:xfrm>
                  <a:off x="2592" y="2016"/>
                  <a:ext cx="816" cy="672"/>
                </a:xfrm>
                <a:prstGeom prst="rect">
                  <a:avLst/>
                </a:prstGeom>
                <a:solidFill>
                  <a:srgbClr val="FF33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35894" name="Group 8"/>
              <p:cNvGrpSpPr>
                <a:grpSpLocks/>
              </p:cNvGrpSpPr>
              <p:nvPr/>
            </p:nvGrpSpPr>
            <p:grpSpPr bwMode="auto">
              <a:xfrm>
                <a:off x="149" y="3093"/>
                <a:ext cx="913" cy="376"/>
                <a:chOff x="1776" y="2016"/>
                <a:chExt cx="1632" cy="672"/>
              </a:xfrm>
            </p:grpSpPr>
            <p:sp>
              <p:nvSpPr>
                <p:cNvPr id="35895" name="Rectangle 9"/>
                <p:cNvSpPr>
                  <a:spLocks noChangeArrowheads="1"/>
                </p:cNvSpPr>
                <p:nvPr/>
              </p:nvSpPr>
              <p:spPr bwMode="auto">
                <a:xfrm>
                  <a:off x="1776" y="2016"/>
                  <a:ext cx="816" cy="67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5896" name="Rectangle 10"/>
                <p:cNvSpPr>
                  <a:spLocks noChangeArrowheads="1"/>
                </p:cNvSpPr>
                <p:nvPr/>
              </p:nvSpPr>
              <p:spPr bwMode="auto">
                <a:xfrm>
                  <a:off x="2592" y="2016"/>
                  <a:ext cx="816" cy="672"/>
                </a:xfrm>
                <a:prstGeom prst="rect">
                  <a:avLst/>
                </a:prstGeom>
                <a:solidFill>
                  <a:srgbClr val="FF3300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35843" name="Line 36"/>
          <p:cNvSpPr>
            <a:spLocks noChangeShapeType="1"/>
          </p:cNvSpPr>
          <p:nvPr/>
        </p:nvSpPr>
        <p:spPr bwMode="auto">
          <a:xfrm flipV="1">
            <a:off x="4854575" y="2820988"/>
            <a:ext cx="0" cy="1638300"/>
          </a:xfrm>
          <a:prstGeom prst="line">
            <a:avLst/>
          </a:prstGeom>
          <a:noFill/>
          <a:ln w="28575">
            <a:solidFill>
              <a:srgbClr val="D27D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844" name="Line 38"/>
          <p:cNvSpPr>
            <a:spLocks noChangeShapeType="1"/>
          </p:cNvSpPr>
          <p:nvPr/>
        </p:nvSpPr>
        <p:spPr bwMode="auto">
          <a:xfrm flipV="1">
            <a:off x="6440488" y="3741738"/>
            <a:ext cx="0" cy="723900"/>
          </a:xfrm>
          <a:prstGeom prst="line">
            <a:avLst/>
          </a:prstGeom>
          <a:noFill/>
          <a:ln w="28575">
            <a:solidFill>
              <a:srgbClr val="D27D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845" name="Line 39"/>
          <p:cNvSpPr>
            <a:spLocks noChangeShapeType="1"/>
          </p:cNvSpPr>
          <p:nvPr/>
        </p:nvSpPr>
        <p:spPr bwMode="auto">
          <a:xfrm>
            <a:off x="6440488" y="3741738"/>
            <a:ext cx="1919287" cy="0"/>
          </a:xfrm>
          <a:prstGeom prst="line">
            <a:avLst/>
          </a:prstGeom>
          <a:noFill/>
          <a:ln w="28575">
            <a:solidFill>
              <a:srgbClr val="D27D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768850" y="4267200"/>
            <a:ext cx="1765300" cy="1827213"/>
            <a:chOff x="2297" y="2688"/>
            <a:chExt cx="1112" cy="1151"/>
          </a:xfrm>
        </p:grpSpPr>
        <p:sp>
          <p:nvSpPr>
            <p:cNvPr id="35887" name="Rectangle 48" descr="Vertical oscura"/>
            <p:cNvSpPr>
              <a:spLocks noChangeArrowheads="1"/>
            </p:cNvSpPr>
            <p:nvPr/>
          </p:nvSpPr>
          <p:spPr bwMode="auto">
            <a:xfrm>
              <a:off x="2297" y="2807"/>
              <a:ext cx="1111" cy="873"/>
            </a:xfrm>
            <a:prstGeom prst="rect">
              <a:avLst/>
            </a:prstGeom>
            <a:pattFill prst="dkVert">
              <a:fgClr>
                <a:srgbClr val="FF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5888" name="Group 49"/>
            <p:cNvGrpSpPr>
              <a:grpSpLocks/>
            </p:cNvGrpSpPr>
            <p:nvPr/>
          </p:nvGrpSpPr>
          <p:grpSpPr bwMode="auto">
            <a:xfrm>
              <a:off x="2297" y="2688"/>
              <a:ext cx="1112" cy="1151"/>
              <a:chOff x="2297" y="2688"/>
              <a:chExt cx="1112" cy="1151"/>
            </a:xfrm>
          </p:grpSpPr>
          <p:sp>
            <p:nvSpPr>
              <p:cNvPr id="35889" name="Line 50"/>
              <p:cNvSpPr>
                <a:spLocks noChangeShapeType="1"/>
              </p:cNvSpPr>
              <p:nvPr/>
            </p:nvSpPr>
            <p:spPr bwMode="auto">
              <a:xfrm>
                <a:off x="2297" y="2688"/>
                <a:ext cx="1" cy="11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5890" name="Line 51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1" cy="11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7008813" y="1258888"/>
            <a:ext cx="1865312" cy="18653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cs typeface="Arial" charset="0"/>
            </a:endParaRP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7008813" y="1258888"/>
            <a:ext cx="1833562" cy="18335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cs typeface="Arial" charset="0"/>
            </a:endParaRP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7008813" y="1258888"/>
            <a:ext cx="1865312" cy="18653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cs typeface="Arial" charset="0"/>
            </a:endParaRPr>
          </a:p>
        </p:txBody>
      </p:sp>
      <p:sp>
        <p:nvSpPr>
          <p:cNvPr id="35850" name="Freeform 7"/>
          <p:cNvSpPr>
            <a:spLocks/>
          </p:cNvSpPr>
          <p:nvPr/>
        </p:nvSpPr>
        <p:spPr bwMode="auto">
          <a:xfrm>
            <a:off x="6994525" y="1244600"/>
            <a:ext cx="31750" cy="1847850"/>
          </a:xfrm>
          <a:custGeom>
            <a:avLst/>
            <a:gdLst>
              <a:gd name="T0" fmla="*/ 2147483647 w 20"/>
              <a:gd name="T1" fmla="*/ 2147483647 h 1165"/>
              <a:gd name="T2" fmla="*/ 2147483647 w 20"/>
              <a:gd name="T3" fmla="*/ 2147483647 h 1165"/>
              <a:gd name="T4" fmla="*/ 0 w 20"/>
              <a:gd name="T5" fmla="*/ 2147483647 h 1165"/>
              <a:gd name="T6" fmla="*/ 0 w 20"/>
              <a:gd name="T7" fmla="*/ 0 h 1165"/>
              <a:gd name="T8" fmla="*/ 2147483647 w 20"/>
              <a:gd name="T9" fmla="*/ 0 h 1165"/>
              <a:gd name="T10" fmla="*/ 2147483647 w 20"/>
              <a:gd name="T11" fmla="*/ 2147483647 h 1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65"/>
              <a:gd name="T20" fmla="*/ 20 w 20"/>
              <a:gd name="T21" fmla="*/ 1165 h 1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65">
                <a:moveTo>
                  <a:pt x="20" y="10"/>
                </a:moveTo>
                <a:lnTo>
                  <a:pt x="20" y="1165"/>
                </a:lnTo>
                <a:lnTo>
                  <a:pt x="0" y="1165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7138988" y="1389063"/>
            <a:ext cx="1590675" cy="1112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cs typeface="Arial" charset="0"/>
            </a:endParaRPr>
          </a:p>
        </p:txBody>
      </p:sp>
      <p:sp>
        <p:nvSpPr>
          <p:cNvPr id="35852" name="Freeform 9"/>
          <p:cNvSpPr>
            <a:spLocks/>
          </p:cNvSpPr>
          <p:nvPr/>
        </p:nvSpPr>
        <p:spPr bwMode="auto">
          <a:xfrm>
            <a:off x="7121525" y="1371600"/>
            <a:ext cx="33338" cy="1116013"/>
          </a:xfrm>
          <a:custGeom>
            <a:avLst/>
            <a:gdLst>
              <a:gd name="T0" fmla="*/ 2147483647 w 20"/>
              <a:gd name="T1" fmla="*/ 2147483647 h 702"/>
              <a:gd name="T2" fmla="*/ 2147483647 w 20"/>
              <a:gd name="T3" fmla="*/ 2147483647 h 702"/>
              <a:gd name="T4" fmla="*/ 0 w 20"/>
              <a:gd name="T5" fmla="*/ 2147483647 h 702"/>
              <a:gd name="T6" fmla="*/ 0 w 20"/>
              <a:gd name="T7" fmla="*/ 0 h 702"/>
              <a:gd name="T8" fmla="*/ 2147483647 w 20"/>
              <a:gd name="T9" fmla="*/ 0 h 702"/>
              <a:gd name="T10" fmla="*/ 2147483647 w 20"/>
              <a:gd name="T11" fmla="*/ 2147483647 h 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702"/>
              <a:gd name="T20" fmla="*/ 20 w 20"/>
              <a:gd name="T21" fmla="*/ 702 h 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702">
                <a:moveTo>
                  <a:pt x="20" y="10"/>
                </a:moveTo>
                <a:lnTo>
                  <a:pt x="20" y="702"/>
                </a:lnTo>
                <a:lnTo>
                  <a:pt x="0" y="702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5853" name="Group 10"/>
          <p:cNvGrpSpPr>
            <a:grpSpLocks/>
          </p:cNvGrpSpPr>
          <p:nvPr/>
        </p:nvGrpSpPr>
        <p:grpSpPr bwMode="auto">
          <a:xfrm>
            <a:off x="6994525" y="1244600"/>
            <a:ext cx="1865313" cy="1865313"/>
            <a:chOff x="3695" y="769"/>
            <a:chExt cx="1175" cy="1175"/>
          </a:xfrm>
        </p:grpSpPr>
        <p:sp>
          <p:nvSpPr>
            <p:cNvPr id="35883" name="Freeform 11"/>
            <p:cNvSpPr>
              <a:spLocks/>
            </p:cNvSpPr>
            <p:nvPr/>
          </p:nvSpPr>
          <p:spPr bwMode="auto">
            <a:xfrm>
              <a:off x="3695" y="769"/>
              <a:ext cx="1175" cy="1175"/>
            </a:xfrm>
            <a:custGeom>
              <a:avLst/>
              <a:gdLst>
                <a:gd name="T0" fmla="*/ 10 w 1175"/>
                <a:gd name="T1" fmla="*/ 1155 h 1175"/>
                <a:gd name="T2" fmla="*/ 1155 w 1175"/>
                <a:gd name="T3" fmla="*/ 1155 h 1175"/>
                <a:gd name="T4" fmla="*/ 1155 w 1175"/>
                <a:gd name="T5" fmla="*/ 20 h 1175"/>
                <a:gd name="T6" fmla="*/ 10 w 1175"/>
                <a:gd name="T7" fmla="*/ 20 h 1175"/>
                <a:gd name="T8" fmla="*/ 10 w 1175"/>
                <a:gd name="T9" fmla="*/ 0 h 1175"/>
                <a:gd name="T10" fmla="*/ 1175 w 1175"/>
                <a:gd name="T11" fmla="*/ 0 h 1175"/>
                <a:gd name="T12" fmla="*/ 1175 w 1175"/>
                <a:gd name="T13" fmla="*/ 1175 h 1175"/>
                <a:gd name="T14" fmla="*/ 0 w 1175"/>
                <a:gd name="T15" fmla="*/ 1175 h 1175"/>
                <a:gd name="T16" fmla="*/ 0 w 1175"/>
                <a:gd name="T17" fmla="*/ 1165 h 1175"/>
                <a:gd name="T18" fmla="*/ 10 w 1175"/>
                <a:gd name="T19" fmla="*/ 1155 h 1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5"/>
                <a:gd name="T31" fmla="*/ 0 h 1175"/>
                <a:gd name="T32" fmla="*/ 1175 w 1175"/>
                <a:gd name="T33" fmla="*/ 1175 h 1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5" h="1175">
                  <a:moveTo>
                    <a:pt x="10" y="1155"/>
                  </a:moveTo>
                  <a:lnTo>
                    <a:pt x="1155" y="1155"/>
                  </a:lnTo>
                  <a:lnTo>
                    <a:pt x="1155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175" y="0"/>
                  </a:lnTo>
                  <a:lnTo>
                    <a:pt x="1175" y="1175"/>
                  </a:lnTo>
                  <a:lnTo>
                    <a:pt x="0" y="1175"/>
                  </a:lnTo>
                  <a:lnTo>
                    <a:pt x="0" y="1165"/>
                  </a:lnTo>
                  <a:lnTo>
                    <a:pt x="10" y="1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884" name="Freeform 12"/>
            <p:cNvSpPr>
              <a:spLocks/>
            </p:cNvSpPr>
            <p:nvPr/>
          </p:nvSpPr>
          <p:spPr bwMode="auto">
            <a:xfrm>
              <a:off x="3776" y="850"/>
              <a:ext cx="1013" cy="712"/>
            </a:xfrm>
            <a:custGeom>
              <a:avLst/>
              <a:gdLst>
                <a:gd name="T0" fmla="*/ 10 w 1013"/>
                <a:gd name="T1" fmla="*/ 692 h 712"/>
                <a:gd name="T2" fmla="*/ 993 w 1013"/>
                <a:gd name="T3" fmla="*/ 692 h 712"/>
                <a:gd name="T4" fmla="*/ 993 w 1013"/>
                <a:gd name="T5" fmla="*/ 20 h 712"/>
                <a:gd name="T6" fmla="*/ 10 w 1013"/>
                <a:gd name="T7" fmla="*/ 20 h 712"/>
                <a:gd name="T8" fmla="*/ 10 w 1013"/>
                <a:gd name="T9" fmla="*/ 0 h 712"/>
                <a:gd name="T10" fmla="*/ 1013 w 1013"/>
                <a:gd name="T11" fmla="*/ 0 h 712"/>
                <a:gd name="T12" fmla="*/ 1013 w 1013"/>
                <a:gd name="T13" fmla="*/ 712 h 712"/>
                <a:gd name="T14" fmla="*/ 0 w 1013"/>
                <a:gd name="T15" fmla="*/ 712 h 712"/>
                <a:gd name="T16" fmla="*/ 0 w 1013"/>
                <a:gd name="T17" fmla="*/ 702 h 712"/>
                <a:gd name="T18" fmla="*/ 10 w 1013"/>
                <a:gd name="T19" fmla="*/ 692 h 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3"/>
                <a:gd name="T31" fmla="*/ 0 h 712"/>
                <a:gd name="T32" fmla="*/ 1013 w 1013"/>
                <a:gd name="T33" fmla="*/ 712 h 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3" h="712">
                  <a:moveTo>
                    <a:pt x="10" y="692"/>
                  </a:moveTo>
                  <a:lnTo>
                    <a:pt x="993" y="692"/>
                  </a:lnTo>
                  <a:lnTo>
                    <a:pt x="993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13" y="0"/>
                  </a:lnTo>
                  <a:lnTo>
                    <a:pt x="1013" y="712"/>
                  </a:lnTo>
                  <a:lnTo>
                    <a:pt x="0" y="712"/>
                  </a:lnTo>
                  <a:lnTo>
                    <a:pt x="0" y="702"/>
                  </a:lnTo>
                  <a:lnTo>
                    <a:pt x="10" y="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885" name="AutoShape 13"/>
            <p:cNvSpPr>
              <a:spLocks noChangeArrowheads="1"/>
            </p:cNvSpPr>
            <p:nvPr/>
          </p:nvSpPr>
          <p:spPr bwMode="auto">
            <a:xfrm>
              <a:off x="3943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886" name="AutoShape 14"/>
            <p:cNvSpPr>
              <a:spLocks noChangeArrowheads="1"/>
            </p:cNvSpPr>
            <p:nvPr/>
          </p:nvSpPr>
          <p:spPr bwMode="auto">
            <a:xfrm>
              <a:off x="4491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35854" name="Oval 31"/>
          <p:cNvSpPr>
            <a:spLocks noChangeArrowheads="1"/>
          </p:cNvSpPr>
          <p:nvPr/>
        </p:nvSpPr>
        <p:spPr bwMode="auto">
          <a:xfrm>
            <a:off x="7451725" y="2757488"/>
            <a:ext cx="90488" cy="87312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sp>
        <p:nvSpPr>
          <p:cNvPr id="35855" name="Oval 32"/>
          <p:cNvSpPr>
            <a:spLocks noChangeArrowheads="1"/>
          </p:cNvSpPr>
          <p:nvPr/>
        </p:nvSpPr>
        <p:spPr bwMode="auto">
          <a:xfrm>
            <a:off x="8313738" y="2757488"/>
            <a:ext cx="90487" cy="87312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sp>
        <p:nvSpPr>
          <p:cNvPr id="35856" name="Rectangle 33"/>
          <p:cNvSpPr>
            <a:spLocks noChangeArrowheads="1"/>
          </p:cNvSpPr>
          <p:nvPr/>
        </p:nvSpPr>
        <p:spPr bwMode="auto">
          <a:xfrm>
            <a:off x="7816850" y="2566988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 b="1">
                <a:solidFill>
                  <a:srgbClr val="000000"/>
                </a:solidFill>
                <a:cs typeface="Arial" charset="0"/>
              </a:rPr>
              <a:t>A</a:t>
            </a:r>
            <a:endParaRPr lang="es-ES" b="1">
              <a:cs typeface="Arial" charset="0"/>
            </a:endParaRPr>
          </a:p>
        </p:txBody>
      </p:sp>
      <p:sp>
        <p:nvSpPr>
          <p:cNvPr id="35857" name="Rectangle 33"/>
          <p:cNvSpPr>
            <a:spLocks noChangeArrowheads="1"/>
          </p:cNvSpPr>
          <p:nvPr/>
        </p:nvSpPr>
        <p:spPr bwMode="auto">
          <a:xfrm>
            <a:off x="7821613" y="1385888"/>
            <a:ext cx="155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600" b="1">
                <a:solidFill>
                  <a:srgbClr val="000000"/>
                </a:solidFill>
              </a:rPr>
              <a:t>0</a:t>
            </a:r>
            <a:endParaRPr lang="es-ES" sz="1600">
              <a:solidFill>
                <a:srgbClr val="000000"/>
              </a:solidFill>
            </a:endParaRPr>
          </a:p>
        </p:txBody>
      </p:sp>
      <p:grpSp>
        <p:nvGrpSpPr>
          <p:cNvPr id="35858" name="Group 34"/>
          <p:cNvGrpSpPr>
            <a:grpSpLocks/>
          </p:cNvGrpSpPr>
          <p:nvPr/>
        </p:nvGrpSpPr>
        <p:grpSpPr bwMode="auto">
          <a:xfrm>
            <a:off x="7319963" y="1452563"/>
            <a:ext cx="1154112" cy="896937"/>
            <a:chOff x="4627" y="510"/>
            <a:chExt cx="525" cy="408"/>
          </a:xfrm>
        </p:grpSpPr>
        <p:sp>
          <p:nvSpPr>
            <p:cNvPr id="35879" name="Freeform 35"/>
            <p:cNvSpPr>
              <a:spLocks/>
            </p:cNvSpPr>
            <p:nvPr/>
          </p:nvSpPr>
          <p:spPr bwMode="auto">
            <a:xfrm>
              <a:off x="4627" y="682"/>
              <a:ext cx="38" cy="24"/>
            </a:xfrm>
            <a:custGeom>
              <a:avLst/>
              <a:gdLst>
                <a:gd name="T0" fmla="*/ 2 w 50"/>
                <a:gd name="T1" fmla="*/ 0 h 31"/>
                <a:gd name="T2" fmla="*/ 2 w 50"/>
                <a:gd name="T3" fmla="*/ 2 h 31"/>
                <a:gd name="T4" fmla="*/ 2 w 50"/>
                <a:gd name="T5" fmla="*/ 2 h 31"/>
                <a:gd name="T6" fmla="*/ 0 w 50"/>
                <a:gd name="T7" fmla="*/ 0 h 31"/>
                <a:gd name="T8" fmla="*/ 2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20" y="0"/>
                  </a:moveTo>
                  <a:lnTo>
                    <a:pt x="50" y="31"/>
                  </a:lnTo>
                  <a:lnTo>
                    <a:pt x="30" y="31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880" name="Freeform 36"/>
            <p:cNvSpPr>
              <a:spLocks/>
            </p:cNvSpPr>
            <p:nvPr/>
          </p:nvSpPr>
          <p:spPr bwMode="auto">
            <a:xfrm>
              <a:off x="5114" y="690"/>
              <a:ext cx="38" cy="31"/>
            </a:xfrm>
            <a:custGeom>
              <a:avLst/>
              <a:gdLst>
                <a:gd name="T0" fmla="*/ 0 w 50"/>
                <a:gd name="T1" fmla="*/ 2 h 41"/>
                <a:gd name="T2" fmla="*/ 2 w 50"/>
                <a:gd name="T3" fmla="*/ 0 h 41"/>
                <a:gd name="T4" fmla="*/ 2 w 50"/>
                <a:gd name="T5" fmla="*/ 0 h 41"/>
                <a:gd name="T6" fmla="*/ 2 w 50"/>
                <a:gd name="T7" fmla="*/ 2 h 41"/>
                <a:gd name="T8" fmla="*/ 0 w 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1"/>
                <a:gd name="T17" fmla="*/ 50 w 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1">
                  <a:moveTo>
                    <a:pt x="0" y="41"/>
                  </a:moveTo>
                  <a:lnTo>
                    <a:pt x="30" y="0"/>
                  </a:lnTo>
                  <a:lnTo>
                    <a:pt x="50" y="0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881" name="Arc 37"/>
            <p:cNvSpPr>
              <a:spLocks/>
            </p:cNvSpPr>
            <p:nvPr/>
          </p:nvSpPr>
          <p:spPr bwMode="auto">
            <a:xfrm rot="-2565060">
              <a:off x="4685" y="510"/>
              <a:ext cx="416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882" name="Line 38"/>
            <p:cNvSpPr>
              <a:spLocks noChangeShapeType="1"/>
            </p:cNvSpPr>
            <p:nvPr/>
          </p:nvSpPr>
          <p:spPr bwMode="auto">
            <a:xfrm>
              <a:off x="4887" y="599"/>
              <a:ext cx="0" cy="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5859" name="Group 41"/>
          <p:cNvGrpSpPr>
            <a:grpSpLocks/>
          </p:cNvGrpSpPr>
          <p:nvPr/>
        </p:nvGrpSpPr>
        <p:grpSpPr bwMode="auto">
          <a:xfrm>
            <a:off x="7446963" y="2743200"/>
            <a:ext cx="952500" cy="88900"/>
            <a:chOff x="3984" y="1728"/>
            <a:chExt cx="600" cy="56"/>
          </a:xfrm>
        </p:grpSpPr>
        <p:sp>
          <p:nvSpPr>
            <p:cNvPr id="35877" name="Oval 42"/>
            <p:cNvSpPr>
              <a:spLocks noChangeArrowheads="1"/>
            </p:cNvSpPr>
            <p:nvPr/>
          </p:nvSpPr>
          <p:spPr bwMode="auto">
            <a:xfrm>
              <a:off x="3984" y="1728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878" name="Oval 43"/>
            <p:cNvSpPr>
              <a:spLocks noChangeArrowheads="1"/>
            </p:cNvSpPr>
            <p:nvPr/>
          </p:nvSpPr>
          <p:spPr bwMode="auto">
            <a:xfrm>
              <a:off x="4528" y="1728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7894638" y="1752600"/>
            <a:ext cx="0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 rot="1548349" flipV="1">
            <a:off x="7993063" y="1871663"/>
            <a:ext cx="24765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45102" name="Line 46"/>
          <p:cNvSpPr>
            <a:spLocks noChangeShapeType="1"/>
          </p:cNvSpPr>
          <p:nvPr/>
        </p:nvSpPr>
        <p:spPr bwMode="auto">
          <a:xfrm rot="-1548349" flipH="1" flipV="1">
            <a:off x="7526338" y="1854200"/>
            <a:ext cx="24765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35863" name="Line 37"/>
          <p:cNvSpPr>
            <a:spLocks noChangeShapeType="1"/>
          </p:cNvSpPr>
          <p:nvPr/>
        </p:nvSpPr>
        <p:spPr bwMode="auto">
          <a:xfrm>
            <a:off x="4854575" y="2820988"/>
            <a:ext cx="2667000" cy="0"/>
          </a:xfrm>
          <a:prstGeom prst="line">
            <a:avLst/>
          </a:prstGeom>
          <a:noFill/>
          <a:ln w="28575">
            <a:solidFill>
              <a:srgbClr val="D27D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864" name="Line 40"/>
          <p:cNvSpPr>
            <a:spLocks noChangeShapeType="1"/>
          </p:cNvSpPr>
          <p:nvPr/>
        </p:nvSpPr>
        <p:spPr bwMode="auto">
          <a:xfrm flipV="1">
            <a:off x="8359775" y="2820988"/>
            <a:ext cx="0" cy="920750"/>
          </a:xfrm>
          <a:prstGeom prst="line">
            <a:avLst/>
          </a:prstGeom>
          <a:noFill/>
          <a:ln w="28575">
            <a:solidFill>
              <a:srgbClr val="D27D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865" name="Oval 20"/>
          <p:cNvSpPr>
            <a:spLocks noChangeArrowheads="1"/>
          </p:cNvSpPr>
          <p:nvPr/>
        </p:nvSpPr>
        <p:spPr bwMode="auto">
          <a:xfrm flipH="1">
            <a:off x="7851775" y="2298700"/>
            <a:ext cx="87313" cy="85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cs typeface="Arial" charset="0"/>
            </a:endParaRPr>
          </a:p>
        </p:txBody>
      </p:sp>
      <p:cxnSp>
        <p:nvCxnSpPr>
          <p:cNvPr id="57" name="56 Conector recto de flecha"/>
          <p:cNvCxnSpPr/>
          <p:nvPr/>
        </p:nvCxnSpPr>
        <p:spPr>
          <a:xfrm>
            <a:off x="6640513" y="1497013"/>
            <a:ext cx="1200150" cy="4921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Elipse"/>
          <p:cNvSpPr/>
          <p:nvPr/>
        </p:nvSpPr>
        <p:spPr>
          <a:xfrm>
            <a:off x="7443788" y="2754313"/>
            <a:ext cx="95250" cy="952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0" name="59 Elipse"/>
          <p:cNvSpPr/>
          <p:nvPr/>
        </p:nvSpPr>
        <p:spPr>
          <a:xfrm>
            <a:off x="8308975" y="2748757"/>
            <a:ext cx="109537" cy="1095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grpSp>
        <p:nvGrpSpPr>
          <p:cNvPr id="11" name="53 Grupo"/>
          <p:cNvGrpSpPr>
            <a:grpSpLocks/>
          </p:cNvGrpSpPr>
          <p:nvPr/>
        </p:nvGrpSpPr>
        <p:grpSpPr bwMode="auto">
          <a:xfrm rot="400570">
            <a:off x="5954713" y="673100"/>
            <a:ext cx="684212" cy="1397000"/>
            <a:chOff x="3737929" y="55503"/>
            <a:chExt cx="684212" cy="1397000"/>
          </a:xfrm>
        </p:grpSpPr>
        <p:sp>
          <p:nvSpPr>
            <p:cNvPr id="62" name="61 Forma libre"/>
            <p:cNvSpPr/>
            <p:nvPr/>
          </p:nvSpPr>
          <p:spPr>
            <a:xfrm>
              <a:off x="3853044" y="294679"/>
              <a:ext cx="407988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35871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35872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5873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35874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75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76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5191 -4.07407E-6 " pathEditMode="relative" rAng="0" ptsTypes="AA">
                                      <p:cBhvr>
                                        <p:cTn id="2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0" grpId="0" animBg="1"/>
      <p:bldP spid="45100" grpId="1" animBg="1"/>
      <p:bldP spid="45100" grpId="2" animBg="1"/>
      <p:bldP spid="45100" grpId="3" animBg="1"/>
      <p:bldP spid="45100" grpId="4" animBg="1"/>
      <p:bldP spid="45101" grpId="0" animBg="1"/>
      <p:bldP spid="45101" grpId="1" animBg="1"/>
      <p:bldP spid="45102" grpId="0" animBg="1"/>
      <p:bldP spid="4510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9305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chemeClr val="bg1"/>
                </a:solidFill>
                <a:cs typeface="Times New Roman" pitchFamily="18" charset="0"/>
              </a:rPr>
              <a:t>EL GENERADOR DE CORRIENTE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6"/>
          <p:cNvGrpSpPr>
            <a:grpSpLocks/>
          </p:cNvGrpSpPr>
          <p:nvPr/>
        </p:nvGrpSpPr>
        <p:grpSpPr bwMode="auto">
          <a:xfrm>
            <a:off x="2700338" y="1196975"/>
            <a:ext cx="3489325" cy="4321175"/>
            <a:chOff x="1791" y="754"/>
            <a:chExt cx="1905" cy="2359"/>
          </a:xfrm>
        </p:grpSpPr>
        <p:pic>
          <p:nvPicPr>
            <p:cNvPr id="37892" name="Picture 4" descr="Girando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799"/>
              <a:ext cx="1844" cy="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515" y="754"/>
              <a:ext cx="181" cy="23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/>
            </a:p>
          </p:txBody>
        </p:sp>
      </p:grpSp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chemeClr val="bg1"/>
                </a:solidFill>
                <a:cs typeface="Times New Roman" pitchFamily="18" charset="0"/>
              </a:rPr>
              <a:t>EL GENERADOR DE CORRIENTE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Oval 2"/>
          <p:cNvSpPr>
            <a:spLocks noChangeArrowheads="1"/>
          </p:cNvSpPr>
          <p:nvPr/>
        </p:nvSpPr>
        <p:spPr bwMode="auto">
          <a:xfrm>
            <a:off x="2738438" y="1190625"/>
            <a:ext cx="3976687" cy="4305300"/>
          </a:xfrm>
          <a:prstGeom prst="ellipse">
            <a:avLst/>
          </a:prstGeom>
          <a:noFill/>
          <a:ln w="9525" cap="rnd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1849438" y="-1582738"/>
            <a:ext cx="5699125" cy="9886951"/>
            <a:chOff x="1165" y="-997"/>
            <a:chExt cx="3590" cy="6228"/>
          </a:xfrm>
        </p:grpSpPr>
        <p:sp>
          <p:nvSpPr>
            <p:cNvPr id="191586" name="Oval 9"/>
            <p:cNvSpPr>
              <a:spLocks noChangeArrowheads="1"/>
            </p:cNvSpPr>
            <p:nvPr/>
          </p:nvSpPr>
          <p:spPr bwMode="auto">
            <a:xfrm>
              <a:off x="1165" y="-997"/>
              <a:ext cx="3590" cy="3590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87" name="Oval 13"/>
            <p:cNvSpPr>
              <a:spLocks noChangeArrowheads="1"/>
            </p:cNvSpPr>
            <p:nvPr/>
          </p:nvSpPr>
          <p:spPr bwMode="auto">
            <a:xfrm>
              <a:off x="1165" y="1641"/>
              <a:ext cx="3590" cy="3590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343150" y="-319088"/>
            <a:ext cx="4759325" cy="7250113"/>
            <a:chOff x="1476" y="-201"/>
            <a:chExt cx="2998" cy="4567"/>
          </a:xfrm>
        </p:grpSpPr>
        <p:sp>
          <p:nvSpPr>
            <p:cNvPr id="191584" name="Oval 8"/>
            <p:cNvSpPr>
              <a:spLocks noChangeArrowheads="1"/>
            </p:cNvSpPr>
            <p:nvPr/>
          </p:nvSpPr>
          <p:spPr bwMode="auto">
            <a:xfrm>
              <a:off x="1476" y="-201"/>
              <a:ext cx="2998" cy="2931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85" name="Oval 14"/>
            <p:cNvSpPr>
              <a:spLocks noChangeArrowheads="1"/>
            </p:cNvSpPr>
            <p:nvPr/>
          </p:nvSpPr>
          <p:spPr bwMode="auto">
            <a:xfrm>
              <a:off x="1476" y="1435"/>
              <a:ext cx="2998" cy="2931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788988" y="-3435350"/>
            <a:ext cx="7780337" cy="13531850"/>
            <a:chOff x="497" y="-2164"/>
            <a:chExt cx="4901" cy="8524"/>
          </a:xfrm>
        </p:grpSpPr>
        <p:sp>
          <p:nvSpPr>
            <p:cNvPr id="191582" name="Oval 10"/>
            <p:cNvSpPr>
              <a:spLocks noChangeArrowheads="1"/>
            </p:cNvSpPr>
            <p:nvPr/>
          </p:nvSpPr>
          <p:spPr bwMode="auto">
            <a:xfrm>
              <a:off x="497" y="-2164"/>
              <a:ext cx="4901" cy="4559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83" name="Oval 15"/>
            <p:cNvSpPr>
              <a:spLocks noChangeArrowheads="1"/>
            </p:cNvSpPr>
            <p:nvPr/>
          </p:nvSpPr>
          <p:spPr bwMode="auto">
            <a:xfrm>
              <a:off x="497" y="1801"/>
              <a:ext cx="4901" cy="4559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-1266825" y="-7316788"/>
            <a:ext cx="11784013" cy="21320126"/>
            <a:chOff x="-798" y="-4609"/>
            <a:chExt cx="7423" cy="13430"/>
          </a:xfrm>
        </p:grpSpPr>
        <p:sp>
          <p:nvSpPr>
            <p:cNvPr id="191580" name="Oval 11"/>
            <p:cNvSpPr>
              <a:spLocks noChangeArrowheads="1"/>
            </p:cNvSpPr>
            <p:nvPr/>
          </p:nvSpPr>
          <p:spPr bwMode="auto">
            <a:xfrm>
              <a:off x="-798" y="-4609"/>
              <a:ext cx="7423" cy="6905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581" name="Oval 16"/>
            <p:cNvSpPr>
              <a:spLocks noChangeArrowheads="1"/>
            </p:cNvSpPr>
            <p:nvPr/>
          </p:nvSpPr>
          <p:spPr bwMode="auto">
            <a:xfrm>
              <a:off x="-798" y="1916"/>
              <a:ext cx="7423" cy="6905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1495" name="Freeform 17"/>
          <p:cNvSpPr>
            <a:spLocks/>
          </p:cNvSpPr>
          <p:nvPr/>
        </p:nvSpPr>
        <p:spPr bwMode="auto">
          <a:xfrm>
            <a:off x="2973388" y="3724275"/>
            <a:ext cx="3486150" cy="736600"/>
          </a:xfrm>
          <a:custGeom>
            <a:avLst/>
            <a:gdLst>
              <a:gd name="T0" fmla="*/ 2147483647 w 2196"/>
              <a:gd name="T1" fmla="*/ 2147483647 h 464"/>
              <a:gd name="T2" fmla="*/ 2147483647 w 2196"/>
              <a:gd name="T3" fmla="*/ 2147483647 h 464"/>
              <a:gd name="T4" fmla="*/ 2147483647 w 2196"/>
              <a:gd name="T5" fmla="*/ 2147483647 h 464"/>
              <a:gd name="T6" fmla="*/ 2147483647 w 2196"/>
              <a:gd name="T7" fmla="*/ 2147483647 h 464"/>
              <a:gd name="T8" fmla="*/ 2147483647 w 2196"/>
              <a:gd name="T9" fmla="*/ 0 h 464"/>
              <a:gd name="T10" fmla="*/ 0 w 2196"/>
              <a:gd name="T11" fmla="*/ 0 h 464"/>
              <a:gd name="T12" fmla="*/ 2147483647 w 2196"/>
              <a:gd name="T13" fmla="*/ 2147483647 h 4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96"/>
              <a:gd name="T22" fmla="*/ 0 h 464"/>
              <a:gd name="T23" fmla="*/ 2196 w 2196"/>
              <a:gd name="T24" fmla="*/ 464 h 4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96" h="464">
                <a:moveTo>
                  <a:pt x="84" y="48"/>
                </a:moveTo>
                <a:lnTo>
                  <a:pt x="532" y="364"/>
                </a:lnTo>
                <a:lnTo>
                  <a:pt x="1196" y="464"/>
                </a:lnTo>
                <a:lnTo>
                  <a:pt x="1820" y="308"/>
                </a:lnTo>
                <a:lnTo>
                  <a:pt x="2196" y="0"/>
                </a:lnTo>
                <a:lnTo>
                  <a:pt x="0" y="0"/>
                </a:lnTo>
                <a:lnTo>
                  <a:pt x="84" y="48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 rot="16216589" flipV="1">
            <a:off x="3206750" y="4433888"/>
            <a:ext cx="188913" cy="750887"/>
            <a:chOff x="1746" y="799"/>
            <a:chExt cx="227" cy="906"/>
          </a:xfrm>
        </p:grpSpPr>
        <p:sp>
          <p:nvSpPr>
            <p:cNvPr id="191578" name="AutoShape 19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79" name="AutoShape 20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 rot="16216589" flipV="1">
            <a:off x="6034087" y="4465638"/>
            <a:ext cx="188913" cy="750888"/>
            <a:chOff x="1746" y="799"/>
            <a:chExt cx="227" cy="906"/>
          </a:xfrm>
        </p:grpSpPr>
        <p:sp>
          <p:nvSpPr>
            <p:cNvPr id="191576" name="AutoShape 22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77" name="AutoShape 23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 rot="16216589" flipV="1">
            <a:off x="5324476" y="4943475"/>
            <a:ext cx="188912" cy="750887"/>
            <a:chOff x="1746" y="799"/>
            <a:chExt cx="227" cy="906"/>
          </a:xfrm>
        </p:grpSpPr>
        <p:sp>
          <p:nvSpPr>
            <p:cNvPr id="191574" name="AutoShape 25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75" name="AutoShape 26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 rot="16216589" flipV="1">
            <a:off x="3932238" y="4943475"/>
            <a:ext cx="188912" cy="750888"/>
            <a:chOff x="1746" y="799"/>
            <a:chExt cx="227" cy="906"/>
          </a:xfrm>
        </p:grpSpPr>
        <p:sp>
          <p:nvSpPr>
            <p:cNvPr id="191572" name="AutoShape 28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73" name="AutoShape 29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 rot="16216589" flipV="1">
            <a:off x="3273425" y="1423988"/>
            <a:ext cx="188913" cy="750887"/>
            <a:chOff x="1746" y="799"/>
            <a:chExt cx="227" cy="906"/>
          </a:xfrm>
        </p:grpSpPr>
        <p:sp>
          <p:nvSpPr>
            <p:cNvPr id="191570" name="AutoShape 31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71" name="AutoShape 32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 rot="16216589" flipV="1">
            <a:off x="6034087" y="1455738"/>
            <a:ext cx="188913" cy="750888"/>
            <a:chOff x="1746" y="799"/>
            <a:chExt cx="227" cy="906"/>
          </a:xfrm>
        </p:grpSpPr>
        <p:sp>
          <p:nvSpPr>
            <p:cNvPr id="191568" name="AutoShape 34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69" name="AutoShape 35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 rot="16216589" flipV="1">
            <a:off x="5305426" y="952500"/>
            <a:ext cx="188912" cy="750887"/>
            <a:chOff x="1746" y="799"/>
            <a:chExt cx="227" cy="906"/>
          </a:xfrm>
        </p:grpSpPr>
        <p:sp>
          <p:nvSpPr>
            <p:cNvPr id="191566" name="AutoShape 37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67" name="AutoShape 38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 rot="16216589" flipV="1">
            <a:off x="3979863" y="981075"/>
            <a:ext cx="188912" cy="750888"/>
            <a:chOff x="1746" y="799"/>
            <a:chExt cx="227" cy="906"/>
          </a:xfrm>
        </p:grpSpPr>
        <p:sp>
          <p:nvSpPr>
            <p:cNvPr id="191564" name="AutoShape 40"/>
            <p:cNvSpPr>
              <a:spLocks noChangeArrowheads="1"/>
            </p:cNvSpPr>
            <p:nvPr/>
          </p:nvSpPr>
          <p:spPr bwMode="auto">
            <a:xfrm>
              <a:off x="1746" y="799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65" name="AutoShape 41"/>
            <p:cNvSpPr>
              <a:spLocks noChangeArrowheads="1"/>
            </p:cNvSpPr>
            <p:nvPr/>
          </p:nvSpPr>
          <p:spPr bwMode="auto">
            <a:xfrm flipV="1">
              <a:off x="1746" y="1251"/>
              <a:ext cx="227" cy="45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91504" name="Freeform 42"/>
          <p:cNvSpPr>
            <a:spLocks/>
          </p:cNvSpPr>
          <p:nvPr/>
        </p:nvSpPr>
        <p:spPr bwMode="auto">
          <a:xfrm>
            <a:off x="3087688" y="2232025"/>
            <a:ext cx="3314700" cy="622300"/>
          </a:xfrm>
          <a:custGeom>
            <a:avLst/>
            <a:gdLst>
              <a:gd name="T0" fmla="*/ 2147483647 w 2088"/>
              <a:gd name="T1" fmla="*/ 2147483647 h 380"/>
              <a:gd name="T2" fmla="*/ 2147483647 w 2088"/>
              <a:gd name="T3" fmla="*/ 2147483647 h 380"/>
              <a:gd name="T4" fmla="*/ 2147483647 w 2088"/>
              <a:gd name="T5" fmla="*/ 2147483647 h 380"/>
              <a:gd name="T6" fmla="*/ 2147483647 w 2088"/>
              <a:gd name="T7" fmla="*/ 0 h 380"/>
              <a:gd name="T8" fmla="*/ 2147483647 w 2088"/>
              <a:gd name="T9" fmla="*/ 2147483647 h 380"/>
              <a:gd name="T10" fmla="*/ 2147483647 w 2088"/>
              <a:gd name="T11" fmla="*/ 2147483647 h 380"/>
              <a:gd name="T12" fmla="*/ 2147483647 w 2088"/>
              <a:gd name="T13" fmla="*/ 2147483647 h 380"/>
              <a:gd name="T14" fmla="*/ 0 w 2088"/>
              <a:gd name="T15" fmla="*/ 2147483647 h 380"/>
              <a:gd name="T16" fmla="*/ 2147483647 w 2088"/>
              <a:gd name="T17" fmla="*/ 2147483647 h 3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8"/>
              <a:gd name="T28" fmla="*/ 0 h 380"/>
              <a:gd name="T29" fmla="*/ 2088 w 2088"/>
              <a:gd name="T30" fmla="*/ 380 h 3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8" h="380">
                <a:moveTo>
                  <a:pt x="32" y="336"/>
                </a:moveTo>
                <a:lnTo>
                  <a:pt x="532" y="80"/>
                </a:lnTo>
                <a:lnTo>
                  <a:pt x="868" y="24"/>
                </a:lnTo>
                <a:lnTo>
                  <a:pt x="1124" y="0"/>
                </a:lnTo>
                <a:lnTo>
                  <a:pt x="1596" y="104"/>
                </a:lnTo>
                <a:lnTo>
                  <a:pt x="2064" y="336"/>
                </a:lnTo>
                <a:lnTo>
                  <a:pt x="2088" y="380"/>
                </a:lnTo>
                <a:lnTo>
                  <a:pt x="0" y="380"/>
                </a:lnTo>
                <a:lnTo>
                  <a:pt x="32" y="336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505" name="Rectangle 43"/>
          <p:cNvSpPr>
            <a:spLocks noChangeArrowheads="1"/>
          </p:cNvSpPr>
          <p:nvPr/>
        </p:nvSpPr>
        <p:spPr bwMode="auto">
          <a:xfrm>
            <a:off x="2630488" y="2924175"/>
            <a:ext cx="165100" cy="8509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1506" name="Rectangle 44"/>
          <p:cNvSpPr>
            <a:spLocks noChangeArrowheads="1"/>
          </p:cNvSpPr>
          <p:nvPr/>
        </p:nvSpPr>
        <p:spPr bwMode="auto">
          <a:xfrm>
            <a:off x="6719888" y="2924175"/>
            <a:ext cx="85725" cy="8509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sz="20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647950" y="2836863"/>
            <a:ext cx="4151313" cy="931862"/>
            <a:chOff x="1356" y="1555"/>
            <a:chExt cx="2440" cy="529"/>
          </a:xfrm>
        </p:grpSpPr>
        <p:sp>
          <p:nvSpPr>
            <p:cNvPr id="191562" name="Rectangle 46"/>
            <p:cNvSpPr>
              <a:spLocks noChangeArrowheads="1"/>
            </p:cNvSpPr>
            <p:nvPr/>
          </p:nvSpPr>
          <p:spPr bwMode="auto">
            <a:xfrm>
              <a:off x="2575" y="1555"/>
              <a:ext cx="1221" cy="529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1563" name="Rectangle 47"/>
            <p:cNvSpPr>
              <a:spLocks noChangeArrowheads="1"/>
            </p:cNvSpPr>
            <p:nvPr/>
          </p:nvSpPr>
          <p:spPr bwMode="auto">
            <a:xfrm>
              <a:off x="1356" y="1555"/>
              <a:ext cx="1221" cy="52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468313" y="2276475"/>
            <a:ext cx="8310562" cy="2119313"/>
            <a:chOff x="295" y="1434"/>
            <a:chExt cx="5235" cy="1335"/>
          </a:xfrm>
        </p:grpSpPr>
        <p:grpSp>
          <p:nvGrpSpPr>
            <p:cNvPr id="16" name="Group 72"/>
            <p:cNvGrpSpPr>
              <a:grpSpLocks/>
            </p:cNvGrpSpPr>
            <p:nvPr/>
          </p:nvGrpSpPr>
          <p:grpSpPr bwMode="auto">
            <a:xfrm rot="18462133" flipH="1">
              <a:off x="472" y="1257"/>
              <a:ext cx="119" cy="473"/>
              <a:chOff x="1746" y="799"/>
              <a:chExt cx="227" cy="906"/>
            </a:xfrm>
          </p:grpSpPr>
          <p:sp>
            <p:nvSpPr>
              <p:cNvPr id="191560" name="AutoShape 73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61" name="AutoShape 74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 75"/>
            <p:cNvGrpSpPr>
              <a:grpSpLocks/>
            </p:cNvGrpSpPr>
            <p:nvPr/>
          </p:nvGrpSpPr>
          <p:grpSpPr bwMode="auto">
            <a:xfrm rot="14062601" flipH="1">
              <a:off x="5234" y="1257"/>
              <a:ext cx="119" cy="473"/>
              <a:chOff x="1746" y="799"/>
              <a:chExt cx="227" cy="906"/>
            </a:xfrm>
          </p:grpSpPr>
          <p:sp>
            <p:nvSpPr>
              <p:cNvPr id="191558" name="AutoShape 76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59" name="AutoShape 77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 rot="14067003" flipH="1">
              <a:off x="515" y="2454"/>
              <a:ext cx="119" cy="473"/>
              <a:chOff x="1746" y="799"/>
              <a:chExt cx="227" cy="906"/>
            </a:xfrm>
          </p:grpSpPr>
          <p:sp>
            <p:nvSpPr>
              <p:cNvPr id="191556" name="AutoShape 79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57" name="AutoShape 80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81"/>
            <p:cNvGrpSpPr>
              <a:grpSpLocks/>
            </p:cNvGrpSpPr>
            <p:nvPr/>
          </p:nvGrpSpPr>
          <p:grpSpPr bwMode="auto">
            <a:xfrm rot="18393054" flipH="1">
              <a:off x="5192" y="2473"/>
              <a:ext cx="119" cy="473"/>
              <a:chOff x="1746" y="799"/>
              <a:chExt cx="227" cy="906"/>
            </a:xfrm>
          </p:grpSpPr>
          <p:sp>
            <p:nvSpPr>
              <p:cNvPr id="191554" name="AutoShape 82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55" name="AutoShape 83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10"/>
          <p:cNvGrpSpPr>
            <a:grpSpLocks/>
          </p:cNvGrpSpPr>
          <p:nvPr/>
        </p:nvGrpSpPr>
        <p:grpSpPr bwMode="auto">
          <a:xfrm>
            <a:off x="2268538" y="1196975"/>
            <a:ext cx="4899025" cy="3910013"/>
            <a:chOff x="1429" y="754"/>
            <a:chExt cx="3086" cy="2463"/>
          </a:xfrm>
        </p:grpSpPr>
        <p:grpSp>
          <p:nvGrpSpPr>
            <p:cNvPr id="21" name="Group 103"/>
            <p:cNvGrpSpPr>
              <a:grpSpLocks/>
            </p:cNvGrpSpPr>
            <p:nvPr/>
          </p:nvGrpSpPr>
          <p:grpSpPr bwMode="auto">
            <a:xfrm>
              <a:off x="1469" y="754"/>
              <a:ext cx="3027" cy="474"/>
              <a:chOff x="1469" y="754"/>
              <a:chExt cx="3027" cy="474"/>
            </a:xfrm>
          </p:grpSpPr>
          <p:grpSp>
            <p:nvGrpSpPr>
              <p:cNvPr id="22" name="Group 57"/>
              <p:cNvGrpSpPr>
                <a:grpSpLocks/>
              </p:cNvGrpSpPr>
              <p:nvPr/>
            </p:nvGrpSpPr>
            <p:grpSpPr bwMode="auto">
              <a:xfrm rot="11602024" flipV="1">
                <a:off x="1469" y="755"/>
                <a:ext cx="96" cy="473"/>
                <a:chOff x="1746" y="799"/>
                <a:chExt cx="227" cy="906"/>
              </a:xfrm>
            </p:grpSpPr>
            <p:sp>
              <p:nvSpPr>
                <p:cNvPr id="191548" name="AutoShape 58"/>
                <p:cNvSpPr>
                  <a:spLocks noChangeArrowheads="1"/>
                </p:cNvSpPr>
                <p:nvPr/>
              </p:nvSpPr>
              <p:spPr bwMode="auto">
                <a:xfrm>
                  <a:off x="1746" y="799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549" name="AutoShape 59"/>
                <p:cNvSpPr>
                  <a:spLocks noChangeArrowheads="1"/>
                </p:cNvSpPr>
                <p:nvPr/>
              </p:nvSpPr>
              <p:spPr bwMode="auto">
                <a:xfrm flipV="1">
                  <a:off x="1746" y="1251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Group 60"/>
              <p:cNvGrpSpPr>
                <a:grpSpLocks/>
              </p:cNvGrpSpPr>
              <p:nvPr/>
            </p:nvGrpSpPr>
            <p:grpSpPr bwMode="auto">
              <a:xfrm rot="20808924" flipV="1">
                <a:off x="4377" y="754"/>
                <a:ext cx="119" cy="473"/>
                <a:chOff x="1746" y="799"/>
                <a:chExt cx="227" cy="906"/>
              </a:xfrm>
            </p:grpSpPr>
            <p:sp>
              <p:nvSpPr>
                <p:cNvPr id="191546" name="AutoShape 61"/>
                <p:cNvSpPr>
                  <a:spLocks noChangeArrowheads="1"/>
                </p:cNvSpPr>
                <p:nvPr/>
              </p:nvSpPr>
              <p:spPr bwMode="auto">
                <a:xfrm>
                  <a:off x="1746" y="799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547" name="AutoShape 62"/>
                <p:cNvSpPr>
                  <a:spLocks noChangeArrowheads="1"/>
                </p:cNvSpPr>
                <p:nvPr/>
              </p:nvSpPr>
              <p:spPr bwMode="auto">
                <a:xfrm flipV="1">
                  <a:off x="1746" y="1251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4" name="Group 108"/>
            <p:cNvGrpSpPr>
              <a:grpSpLocks/>
            </p:cNvGrpSpPr>
            <p:nvPr/>
          </p:nvGrpSpPr>
          <p:grpSpPr bwMode="auto">
            <a:xfrm>
              <a:off x="1429" y="2704"/>
              <a:ext cx="3086" cy="513"/>
              <a:chOff x="1429" y="2704"/>
              <a:chExt cx="3086" cy="513"/>
            </a:xfrm>
          </p:grpSpPr>
          <p:grpSp>
            <p:nvGrpSpPr>
              <p:cNvPr id="25" name="Group 84"/>
              <p:cNvGrpSpPr>
                <a:grpSpLocks/>
              </p:cNvGrpSpPr>
              <p:nvPr/>
            </p:nvGrpSpPr>
            <p:grpSpPr bwMode="auto">
              <a:xfrm rot="21412551" flipV="1">
                <a:off x="1429" y="2704"/>
                <a:ext cx="119" cy="473"/>
                <a:chOff x="1746" y="799"/>
                <a:chExt cx="227" cy="906"/>
              </a:xfrm>
            </p:grpSpPr>
            <p:sp>
              <p:nvSpPr>
                <p:cNvPr id="191542" name="AutoShape 85"/>
                <p:cNvSpPr>
                  <a:spLocks noChangeArrowheads="1"/>
                </p:cNvSpPr>
                <p:nvPr/>
              </p:nvSpPr>
              <p:spPr bwMode="auto">
                <a:xfrm>
                  <a:off x="1746" y="799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543" name="AutoShape 86"/>
                <p:cNvSpPr>
                  <a:spLocks noChangeArrowheads="1"/>
                </p:cNvSpPr>
                <p:nvPr/>
              </p:nvSpPr>
              <p:spPr bwMode="auto">
                <a:xfrm flipV="1">
                  <a:off x="1746" y="1251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" name="Group 87"/>
              <p:cNvGrpSpPr>
                <a:grpSpLocks/>
              </p:cNvGrpSpPr>
              <p:nvPr/>
            </p:nvGrpSpPr>
            <p:grpSpPr bwMode="auto">
              <a:xfrm rot="279415" flipH="1">
                <a:off x="4396" y="2744"/>
                <a:ext cx="119" cy="473"/>
                <a:chOff x="1746" y="799"/>
                <a:chExt cx="227" cy="906"/>
              </a:xfrm>
            </p:grpSpPr>
            <p:sp>
              <p:nvSpPr>
                <p:cNvPr id="191540" name="AutoShape 88"/>
                <p:cNvSpPr>
                  <a:spLocks noChangeArrowheads="1"/>
                </p:cNvSpPr>
                <p:nvPr/>
              </p:nvSpPr>
              <p:spPr bwMode="auto">
                <a:xfrm>
                  <a:off x="1746" y="799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541" name="AutoShape 89"/>
                <p:cNvSpPr>
                  <a:spLocks noChangeArrowheads="1"/>
                </p:cNvSpPr>
                <p:nvPr/>
              </p:nvSpPr>
              <p:spPr bwMode="auto">
                <a:xfrm flipV="1">
                  <a:off x="1746" y="1251"/>
                  <a:ext cx="227" cy="4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7" name="Group 109"/>
          <p:cNvGrpSpPr>
            <a:grpSpLocks/>
          </p:cNvGrpSpPr>
          <p:nvPr/>
        </p:nvGrpSpPr>
        <p:grpSpPr bwMode="auto">
          <a:xfrm>
            <a:off x="1757363" y="555625"/>
            <a:ext cx="5876925" cy="5287963"/>
            <a:chOff x="1107" y="350"/>
            <a:chExt cx="3702" cy="3331"/>
          </a:xfrm>
        </p:grpSpPr>
        <p:grpSp>
          <p:nvGrpSpPr>
            <p:cNvPr id="28" name="Group 54"/>
            <p:cNvGrpSpPr>
              <a:grpSpLocks/>
            </p:cNvGrpSpPr>
            <p:nvPr/>
          </p:nvGrpSpPr>
          <p:grpSpPr bwMode="auto">
            <a:xfrm rot="332629" flipH="1">
              <a:off x="1133" y="376"/>
              <a:ext cx="119" cy="473"/>
              <a:chOff x="1746" y="799"/>
              <a:chExt cx="227" cy="906"/>
            </a:xfrm>
          </p:grpSpPr>
          <p:sp>
            <p:nvSpPr>
              <p:cNvPr id="191534" name="AutoShape 55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35" name="AutoShape 56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63"/>
            <p:cNvGrpSpPr>
              <a:grpSpLocks/>
            </p:cNvGrpSpPr>
            <p:nvPr/>
          </p:nvGrpSpPr>
          <p:grpSpPr bwMode="auto">
            <a:xfrm rot="21257953" flipV="1">
              <a:off x="4673" y="350"/>
              <a:ext cx="119" cy="473"/>
              <a:chOff x="1746" y="799"/>
              <a:chExt cx="227" cy="906"/>
            </a:xfrm>
          </p:grpSpPr>
          <p:sp>
            <p:nvSpPr>
              <p:cNvPr id="191532" name="AutoShape 64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33" name="AutoShape 65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" name="Group 90"/>
            <p:cNvGrpSpPr>
              <a:grpSpLocks/>
            </p:cNvGrpSpPr>
            <p:nvPr/>
          </p:nvGrpSpPr>
          <p:grpSpPr bwMode="auto">
            <a:xfrm rot="21509892" flipV="1">
              <a:off x="1107" y="3208"/>
              <a:ext cx="119" cy="473"/>
              <a:chOff x="1746" y="799"/>
              <a:chExt cx="227" cy="906"/>
            </a:xfrm>
          </p:grpSpPr>
          <p:sp>
            <p:nvSpPr>
              <p:cNvPr id="191530" name="AutoShape 91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31" name="AutoShape 92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93"/>
            <p:cNvGrpSpPr>
              <a:grpSpLocks/>
            </p:cNvGrpSpPr>
            <p:nvPr/>
          </p:nvGrpSpPr>
          <p:grpSpPr bwMode="auto">
            <a:xfrm rot="33179" flipH="1">
              <a:off x="4690" y="3208"/>
              <a:ext cx="119" cy="473"/>
              <a:chOff x="1746" y="799"/>
              <a:chExt cx="227" cy="906"/>
            </a:xfrm>
          </p:grpSpPr>
          <p:sp>
            <p:nvSpPr>
              <p:cNvPr id="191528" name="AutoShape 94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29" name="AutoShape 95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1524" name="Group 111"/>
          <p:cNvGrpSpPr>
            <a:grpSpLocks/>
          </p:cNvGrpSpPr>
          <p:nvPr/>
        </p:nvGrpSpPr>
        <p:grpSpPr bwMode="auto">
          <a:xfrm>
            <a:off x="709613" y="165100"/>
            <a:ext cx="7929562" cy="6515100"/>
            <a:chOff x="447" y="104"/>
            <a:chExt cx="4995" cy="4104"/>
          </a:xfrm>
        </p:grpSpPr>
        <p:grpSp>
          <p:nvGrpSpPr>
            <p:cNvPr id="191525" name="Group 66"/>
            <p:cNvGrpSpPr>
              <a:grpSpLocks/>
            </p:cNvGrpSpPr>
            <p:nvPr/>
          </p:nvGrpSpPr>
          <p:grpSpPr bwMode="auto">
            <a:xfrm rot="21240756" flipH="1">
              <a:off x="447" y="113"/>
              <a:ext cx="119" cy="473"/>
              <a:chOff x="1746" y="799"/>
              <a:chExt cx="227" cy="906"/>
            </a:xfrm>
          </p:grpSpPr>
          <p:sp>
            <p:nvSpPr>
              <p:cNvPr id="191522" name="AutoShape 67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23" name="AutoShape 68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1526" name="Group 69"/>
            <p:cNvGrpSpPr>
              <a:grpSpLocks/>
            </p:cNvGrpSpPr>
            <p:nvPr/>
          </p:nvGrpSpPr>
          <p:grpSpPr bwMode="auto">
            <a:xfrm rot="428119" flipV="1">
              <a:off x="5315" y="104"/>
              <a:ext cx="119" cy="473"/>
              <a:chOff x="1746" y="799"/>
              <a:chExt cx="227" cy="906"/>
            </a:xfrm>
          </p:grpSpPr>
          <p:sp>
            <p:nvSpPr>
              <p:cNvPr id="191520" name="AutoShape 70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21" name="AutoShape 71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1527" name="Group 96"/>
            <p:cNvGrpSpPr>
              <a:grpSpLocks/>
            </p:cNvGrpSpPr>
            <p:nvPr/>
          </p:nvGrpSpPr>
          <p:grpSpPr bwMode="auto">
            <a:xfrm rot="33179" flipV="1">
              <a:off x="455" y="3735"/>
              <a:ext cx="119" cy="473"/>
              <a:chOff x="1746" y="799"/>
              <a:chExt cx="227" cy="906"/>
            </a:xfrm>
          </p:grpSpPr>
          <p:sp>
            <p:nvSpPr>
              <p:cNvPr id="191518" name="AutoShape 97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19" name="AutoShape 98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1536" name="Group 99"/>
            <p:cNvGrpSpPr>
              <a:grpSpLocks/>
            </p:cNvGrpSpPr>
            <p:nvPr/>
          </p:nvGrpSpPr>
          <p:grpSpPr bwMode="auto">
            <a:xfrm rot="21271860" flipH="1">
              <a:off x="5323" y="3735"/>
              <a:ext cx="119" cy="473"/>
              <a:chOff x="1746" y="799"/>
              <a:chExt cx="227" cy="906"/>
            </a:xfrm>
          </p:grpSpPr>
          <p:sp>
            <p:nvSpPr>
              <p:cNvPr id="191516" name="AutoShape 100"/>
              <p:cNvSpPr>
                <a:spLocks noChangeArrowheads="1"/>
              </p:cNvSpPr>
              <p:nvPr/>
            </p:nvSpPr>
            <p:spPr bwMode="auto">
              <a:xfrm>
                <a:off x="1746" y="799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1517" name="AutoShape 101"/>
              <p:cNvSpPr>
                <a:spLocks noChangeArrowheads="1"/>
              </p:cNvSpPr>
              <p:nvPr/>
            </p:nvSpPr>
            <p:spPr bwMode="auto">
              <a:xfrm flipV="1">
                <a:off x="1746" y="1251"/>
                <a:ext cx="227" cy="45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0" name="99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FFFFFF"/>
                </a:solidFill>
                <a:latin typeface="Arial"/>
              </a:rPr>
              <a:t>Líneas del campo magnético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94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6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49438" y="-1582738"/>
            <a:ext cx="5699125" cy="9886951"/>
            <a:chOff x="1165" y="-997"/>
            <a:chExt cx="3590" cy="6228"/>
          </a:xfrm>
        </p:grpSpPr>
        <p:sp>
          <p:nvSpPr>
            <p:cNvPr id="192533" name="Oval 4"/>
            <p:cNvSpPr>
              <a:spLocks noChangeArrowheads="1"/>
            </p:cNvSpPr>
            <p:nvPr/>
          </p:nvSpPr>
          <p:spPr bwMode="auto">
            <a:xfrm>
              <a:off x="1165" y="-997"/>
              <a:ext cx="3590" cy="3590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2534" name="Oval 5"/>
            <p:cNvSpPr>
              <a:spLocks noChangeArrowheads="1"/>
            </p:cNvSpPr>
            <p:nvPr/>
          </p:nvSpPr>
          <p:spPr bwMode="auto">
            <a:xfrm>
              <a:off x="1165" y="1641"/>
              <a:ext cx="3590" cy="3590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43150" y="-319088"/>
            <a:ext cx="4759325" cy="7250113"/>
            <a:chOff x="1476" y="-201"/>
            <a:chExt cx="2998" cy="4567"/>
          </a:xfrm>
        </p:grpSpPr>
        <p:sp>
          <p:nvSpPr>
            <p:cNvPr id="192531" name="Oval 7"/>
            <p:cNvSpPr>
              <a:spLocks noChangeArrowheads="1"/>
            </p:cNvSpPr>
            <p:nvPr/>
          </p:nvSpPr>
          <p:spPr bwMode="auto">
            <a:xfrm>
              <a:off x="1476" y="-201"/>
              <a:ext cx="2998" cy="2931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2532" name="Oval 8"/>
            <p:cNvSpPr>
              <a:spLocks noChangeArrowheads="1"/>
            </p:cNvSpPr>
            <p:nvPr/>
          </p:nvSpPr>
          <p:spPr bwMode="auto">
            <a:xfrm>
              <a:off x="1476" y="1435"/>
              <a:ext cx="2998" cy="2931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88988" y="-3435350"/>
            <a:ext cx="7780337" cy="13531850"/>
            <a:chOff x="497" y="-2164"/>
            <a:chExt cx="4901" cy="8524"/>
          </a:xfrm>
        </p:grpSpPr>
        <p:sp>
          <p:nvSpPr>
            <p:cNvPr id="192529" name="Oval 10"/>
            <p:cNvSpPr>
              <a:spLocks noChangeArrowheads="1"/>
            </p:cNvSpPr>
            <p:nvPr/>
          </p:nvSpPr>
          <p:spPr bwMode="auto">
            <a:xfrm>
              <a:off x="497" y="-2164"/>
              <a:ext cx="4901" cy="4559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2530" name="Oval 11"/>
            <p:cNvSpPr>
              <a:spLocks noChangeArrowheads="1"/>
            </p:cNvSpPr>
            <p:nvPr/>
          </p:nvSpPr>
          <p:spPr bwMode="auto">
            <a:xfrm>
              <a:off x="497" y="1801"/>
              <a:ext cx="4901" cy="4559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-1266825" y="-7316788"/>
            <a:ext cx="11784013" cy="21320126"/>
            <a:chOff x="-798" y="-4609"/>
            <a:chExt cx="7423" cy="13430"/>
          </a:xfrm>
        </p:grpSpPr>
        <p:sp>
          <p:nvSpPr>
            <p:cNvPr id="192527" name="Oval 13"/>
            <p:cNvSpPr>
              <a:spLocks noChangeArrowheads="1"/>
            </p:cNvSpPr>
            <p:nvPr/>
          </p:nvSpPr>
          <p:spPr bwMode="auto">
            <a:xfrm>
              <a:off x="-798" y="-4609"/>
              <a:ext cx="7423" cy="6905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528" name="Oval 14"/>
            <p:cNvSpPr>
              <a:spLocks noChangeArrowheads="1"/>
            </p:cNvSpPr>
            <p:nvPr/>
          </p:nvSpPr>
          <p:spPr bwMode="auto">
            <a:xfrm>
              <a:off x="-798" y="1916"/>
              <a:ext cx="7423" cy="6905"/>
            </a:xfrm>
            <a:prstGeom prst="ellipse">
              <a:avLst/>
            </a:prstGeom>
            <a:noFill/>
            <a:ln w="9525" cap="rnd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2518" name="Freeform 15"/>
          <p:cNvSpPr>
            <a:spLocks/>
          </p:cNvSpPr>
          <p:nvPr/>
        </p:nvSpPr>
        <p:spPr bwMode="auto">
          <a:xfrm>
            <a:off x="2973388" y="3724275"/>
            <a:ext cx="3486150" cy="736600"/>
          </a:xfrm>
          <a:custGeom>
            <a:avLst/>
            <a:gdLst>
              <a:gd name="T0" fmla="*/ 2147483647 w 2196"/>
              <a:gd name="T1" fmla="*/ 2147483647 h 464"/>
              <a:gd name="T2" fmla="*/ 2147483647 w 2196"/>
              <a:gd name="T3" fmla="*/ 2147483647 h 464"/>
              <a:gd name="T4" fmla="*/ 2147483647 w 2196"/>
              <a:gd name="T5" fmla="*/ 2147483647 h 464"/>
              <a:gd name="T6" fmla="*/ 2147483647 w 2196"/>
              <a:gd name="T7" fmla="*/ 2147483647 h 464"/>
              <a:gd name="T8" fmla="*/ 2147483647 w 2196"/>
              <a:gd name="T9" fmla="*/ 0 h 464"/>
              <a:gd name="T10" fmla="*/ 0 w 2196"/>
              <a:gd name="T11" fmla="*/ 0 h 464"/>
              <a:gd name="T12" fmla="*/ 2147483647 w 2196"/>
              <a:gd name="T13" fmla="*/ 2147483647 h 4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96"/>
              <a:gd name="T22" fmla="*/ 0 h 464"/>
              <a:gd name="T23" fmla="*/ 2196 w 2196"/>
              <a:gd name="T24" fmla="*/ 464 h 4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96" h="464">
                <a:moveTo>
                  <a:pt x="84" y="48"/>
                </a:moveTo>
                <a:lnTo>
                  <a:pt x="532" y="364"/>
                </a:lnTo>
                <a:lnTo>
                  <a:pt x="1196" y="464"/>
                </a:lnTo>
                <a:lnTo>
                  <a:pt x="1820" y="308"/>
                </a:lnTo>
                <a:lnTo>
                  <a:pt x="2196" y="0"/>
                </a:lnTo>
                <a:lnTo>
                  <a:pt x="0" y="0"/>
                </a:lnTo>
                <a:lnTo>
                  <a:pt x="84" y="48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519" name="Oval 100"/>
          <p:cNvSpPr>
            <a:spLocks noChangeArrowheads="1"/>
          </p:cNvSpPr>
          <p:nvPr/>
        </p:nvSpPr>
        <p:spPr bwMode="auto">
          <a:xfrm>
            <a:off x="2738438" y="1190625"/>
            <a:ext cx="3976687" cy="4305300"/>
          </a:xfrm>
          <a:prstGeom prst="ellipse">
            <a:avLst/>
          </a:prstGeom>
          <a:noFill/>
          <a:ln w="9525" cap="rnd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6" name="21 Grupo"/>
          <p:cNvGrpSpPr>
            <a:grpSpLocks/>
          </p:cNvGrpSpPr>
          <p:nvPr/>
        </p:nvGrpSpPr>
        <p:grpSpPr bwMode="auto">
          <a:xfrm>
            <a:off x="2630488" y="2232025"/>
            <a:ext cx="4175125" cy="1543050"/>
            <a:chOff x="2630488" y="2232025"/>
            <a:chExt cx="4175125" cy="1543050"/>
          </a:xfrm>
        </p:grpSpPr>
        <p:sp>
          <p:nvSpPr>
            <p:cNvPr id="192521" name="Freeform 40"/>
            <p:cNvSpPr>
              <a:spLocks/>
            </p:cNvSpPr>
            <p:nvPr/>
          </p:nvSpPr>
          <p:spPr bwMode="auto">
            <a:xfrm>
              <a:off x="3087688" y="2232025"/>
              <a:ext cx="3314700" cy="622300"/>
            </a:xfrm>
            <a:custGeom>
              <a:avLst/>
              <a:gdLst>
                <a:gd name="T0" fmla="*/ 2147483647 w 2088"/>
                <a:gd name="T1" fmla="*/ 2147483647 h 380"/>
                <a:gd name="T2" fmla="*/ 2147483647 w 2088"/>
                <a:gd name="T3" fmla="*/ 2147483647 h 380"/>
                <a:gd name="T4" fmla="*/ 2147483647 w 2088"/>
                <a:gd name="T5" fmla="*/ 2147483647 h 380"/>
                <a:gd name="T6" fmla="*/ 2147483647 w 2088"/>
                <a:gd name="T7" fmla="*/ 0 h 380"/>
                <a:gd name="T8" fmla="*/ 2147483647 w 2088"/>
                <a:gd name="T9" fmla="*/ 2147483647 h 380"/>
                <a:gd name="T10" fmla="*/ 2147483647 w 2088"/>
                <a:gd name="T11" fmla="*/ 2147483647 h 380"/>
                <a:gd name="T12" fmla="*/ 2147483647 w 2088"/>
                <a:gd name="T13" fmla="*/ 2147483647 h 380"/>
                <a:gd name="T14" fmla="*/ 0 w 2088"/>
                <a:gd name="T15" fmla="*/ 2147483647 h 380"/>
                <a:gd name="T16" fmla="*/ 2147483647 w 2088"/>
                <a:gd name="T17" fmla="*/ 2147483647 h 3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8"/>
                <a:gd name="T28" fmla="*/ 0 h 380"/>
                <a:gd name="T29" fmla="*/ 2088 w 2088"/>
                <a:gd name="T30" fmla="*/ 380 h 3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8" h="380">
                  <a:moveTo>
                    <a:pt x="32" y="336"/>
                  </a:moveTo>
                  <a:lnTo>
                    <a:pt x="532" y="80"/>
                  </a:lnTo>
                  <a:lnTo>
                    <a:pt x="868" y="24"/>
                  </a:lnTo>
                  <a:lnTo>
                    <a:pt x="1124" y="0"/>
                  </a:lnTo>
                  <a:lnTo>
                    <a:pt x="1596" y="104"/>
                  </a:lnTo>
                  <a:lnTo>
                    <a:pt x="2064" y="336"/>
                  </a:lnTo>
                  <a:lnTo>
                    <a:pt x="2088" y="380"/>
                  </a:lnTo>
                  <a:lnTo>
                    <a:pt x="0" y="380"/>
                  </a:lnTo>
                  <a:lnTo>
                    <a:pt x="32" y="3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522" name="Rectangle 41"/>
            <p:cNvSpPr>
              <a:spLocks noChangeArrowheads="1"/>
            </p:cNvSpPr>
            <p:nvPr/>
          </p:nvSpPr>
          <p:spPr bwMode="auto">
            <a:xfrm>
              <a:off x="2630488" y="2924175"/>
              <a:ext cx="165100" cy="8509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2523" name="Rectangle 42"/>
            <p:cNvSpPr>
              <a:spLocks noChangeArrowheads="1"/>
            </p:cNvSpPr>
            <p:nvPr/>
          </p:nvSpPr>
          <p:spPr bwMode="auto">
            <a:xfrm>
              <a:off x="6719888" y="2924175"/>
              <a:ext cx="85725" cy="850900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0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2647950" y="2836863"/>
              <a:ext cx="4151313" cy="931862"/>
              <a:chOff x="1356" y="1555"/>
              <a:chExt cx="2440" cy="529"/>
            </a:xfrm>
          </p:grpSpPr>
          <p:sp>
            <p:nvSpPr>
              <p:cNvPr id="192525" name="Rectangle 44"/>
              <p:cNvSpPr>
                <a:spLocks noChangeArrowheads="1"/>
              </p:cNvSpPr>
              <p:nvPr/>
            </p:nvSpPr>
            <p:spPr bwMode="auto">
              <a:xfrm>
                <a:off x="2575" y="1555"/>
                <a:ext cx="1221" cy="529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2526" name="Rectangle 45"/>
              <p:cNvSpPr>
                <a:spLocks noChangeArrowheads="1"/>
              </p:cNvSpPr>
              <p:nvPr/>
            </p:nvSpPr>
            <p:spPr bwMode="auto">
              <a:xfrm>
                <a:off x="1356" y="1555"/>
                <a:ext cx="1221" cy="529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227138" y="-8531225"/>
            <a:ext cx="11906251" cy="21266150"/>
            <a:chOff x="-798" y="-5391"/>
            <a:chExt cx="7500" cy="13396"/>
          </a:xfrm>
        </p:grpSpPr>
        <p:sp>
          <p:nvSpPr>
            <p:cNvPr id="193590" name="Oval 4"/>
            <p:cNvSpPr>
              <a:spLocks noChangeArrowheads="1"/>
            </p:cNvSpPr>
            <p:nvPr/>
          </p:nvSpPr>
          <p:spPr bwMode="auto">
            <a:xfrm>
              <a:off x="1725" y="-32"/>
              <a:ext cx="2505" cy="271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91" name="Oval 5"/>
            <p:cNvSpPr>
              <a:spLocks noChangeArrowheads="1"/>
            </p:cNvSpPr>
            <p:nvPr/>
          </p:nvSpPr>
          <p:spPr bwMode="auto">
            <a:xfrm>
              <a:off x="1746" y="593"/>
              <a:ext cx="2495" cy="1477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92" name="Oval 6"/>
            <p:cNvSpPr>
              <a:spLocks noChangeArrowheads="1"/>
            </p:cNvSpPr>
            <p:nvPr/>
          </p:nvSpPr>
          <p:spPr bwMode="auto">
            <a:xfrm>
              <a:off x="1724" y="268"/>
              <a:ext cx="2505" cy="2136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93" name="Oval 7"/>
            <p:cNvSpPr>
              <a:spLocks noChangeArrowheads="1"/>
            </p:cNvSpPr>
            <p:nvPr/>
          </p:nvSpPr>
          <p:spPr bwMode="auto">
            <a:xfrm>
              <a:off x="1736" y="-314"/>
              <a:ext cx="2505" cy="3222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594" name="Oval 8"/>
            <p:cNvSpPr>
              <a:spLocks noChangeArrowheads="1"/>
            </p:cNvSpPr>
            <p:nvPr/>
          </p:nvSpPr>
          <p:spPr bwMode="auto">
            <a:xfrm>
              <a:off x="1476" y="-983"/>
              <a:ext cx="2998" cy="2931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95" name="Oval 9"/>
            <p:cNvSpPr>
              <a:spLocks noChangeArrowheads="1"/>
            </p:cNvSpPr>
            <p:nvPr/>
          </p:nvSpPr>
          <p:spPr bwMode="auto">
            <a:xfrm>
              <a:off x="1165" y="-1779"/>
              <a:ext cx="3590" cy="3590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96" name="Oval 10"/>
            <p:cNvSpPr>
              <a:spLocks noChangeArrowheads="1"/>
            </p:cNvSpPr>
            <p:nvPr/>
          </p:nvSpPr>
          <p:spPr bwMode="auto">
            <a:xfrm>
              <a:off x="497" y="-2946"/>
              <a:ext cx="4901" cy="455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97" name="Oval 11"/>
            <p:cNvSpPr>
              <a:spLocks noChangeArrowheads="1"/>
            </p:cNvSpPr>
            <p:nvPr/>
          </p:nvSpPr>
          <p:spPr bwMode="auto">
            <a:xfrm>
              <a:off x="-798" y="-5391"/>
              <a:ext cx="7423" cy="6905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598" name="Oval 12"/>
            <p:cNvSpPr>
              <a:spLocks noChangeArrowheads="1"/>
            </p:cNvSpPr>
            <p:nvPr/>
          </p:nvSpPr>
          <p:spPr bwMode="auto">
            <a:xfrm>
              <a:off x="1147" y="816"/>
              <a:ext cx="3590" cy="3504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99" name="Oval 13"/>
            <p:cNvSpPr>
              <a:spLocks noChangeArrowheads="1"/>
            </p:cNvSpPr>
            <p:nvPr/>
          </p:nvSpPr>
          <p:spPr bwMode="auto">
            <a:xfrm>
              <a:off x="1476" y="653"/>
              <a:ext cx="2998" cy="2931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600" name="Oval 14"/>
            <p:cNvSpPr>
              <a:spLocks noChangeArrowheads="1"/>
            </p:cNvSpPr>
            <p:nvPr/>
          </p:nvSpPr>
          <p:spPr bwMode="auto">
            <a:xfrm>
              <a:off x="523" y="976"/>
              <a:ext cx="4901" cy="4559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601" name="Oval 15"/>
            <p:cNvSpPr>
              <a:spLocks noChangeArrowheads="1"/>
            </p:cNvSpPr>
            <p:nvPr/>
          </p:nvSpPr>
          <p:spPr bwMode="auto">
            <a:xfrm>
              <a:off x="-721" y="1100"/>
              <a:ext cx="7423" cy="6905"/>
            </a:xfrm>
            <a:prstGeom prst="ellips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41613" y="1568450"/>
            <a:ext cx="4040187" cy="1039813"/>
            <a:chOff x="1356" y="1555"/>
            <a:chExt cx="2440" cy="529"/>
          </a:xfrm>
        </p:grpSpPr>
        <p:sp>
          <p:nvSpPr>
            <p:cNvPr id="193588" name="Rectangle 17"/>
            <p:cNvSpPr>
              <a:spLocks noChangeArrowheads="1"/>
            </p:cNvSpPr>
            <p:nvPr/>
          </p:nvSpPr>
          <p:spPr bwMode="auto">
            <a:xfrm>
              <a:off x="2575" y="1555"/>
              <a:ext cx="1221" cy="529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3589" name="Rectangle 18"/>
            <p:cNvSpPr>
              <a:spLocks noChangeArrowheads="1"/>
            </p:cNvSpPr>
            <p:nvPr/>
          </p:nvSpPr>
          <p:spPr bwMode="auto">
            <a:xfrm>
              <a:off x="1356" y="1555"/>
              <a:ext cx="1221" cy="52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84 Grupo"/>
          <p:cNvGrpSpPr>
            <a:grpSpLocks/>
          </p:cNvGrpSpPr>
          <p:nvPr/>
        </p:nvGrpSpPr>
        <p:grpSpPr bwMode="auto">
          <a:xfrm>
            <a:off x="2819400" y="4189413"/>
            <a:ext cx="3914775" cy="768350"/>
            <a:chOff x="2819400" y="3294185"/>
            <a:chExt cx="3914775" cy="768228"/>
          </a:xfrm>
        </p:grpSpPr>
        <p:sp>
          <p:nvSpPr>
            <p:cNvPr id="19" name="18 Rectángulo"/>
            <p:cNvSpPr/>
            <p:nvPr/>
          </p:nvSpPr>
          <p:spPr>
            <a:xfrm>
              <a:off x="2876550" y="3294185"/>
              <a:ext cx="3781425" cy="761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5" name="83 Grupo"/>
            <p:cNvGrpSpPr>
              <a:grpSpLocks/>
            </p:cNvGrpSpPr>
            <p:nvPr/>
          </p:nvGrpSpPr>
          <p:grpSpPr bwMode="auto">
            <a:xfrm>
              <a:off x="2819400" y="3319463"/>
              <a:ext cx="3914775" cy="742950"/>
              <a:chOff x="2819400" y="3319463"/>
              <a:chExt cx="3914775" cy="742950"/>
            </a:xfrm>
          </p:grpSpPr>
          <p:grpSp>
            <p:nvGrpSpPr>
              <p:cNvPr id="6" name="82 Grupo"/>
              <p:cNvGrpSpPr>
                <a:grpSpLocks/>
              </p:cNvGrpSpPr>
              <p:nvPr/>
            </p:nvGrpSpPr>
            <p:grpSpPr bwMode="auto">
              <a:xfrm>
                <a:off x="2876550" y="3348037"/>
                <a:ext cx="3790950" cy="676274"/>
                <a:chOff x="2876550" y="3362325"/>
                <a:chExt cx="3790950" cy="676274"/>
              </a:xfrm>
            </p:grpSpPr>
            <p:grpSp>
              <p:nvGrpSpPr>
                <p:cNvPr id="7" name="62 Grupo"/>
                <p:cNvGrpSpPr>
                  <a:grpSpLocks/>
                </p:cNvGrpSpPr>
                <p:nvPr/>
              </p:nvGrpSpPr>
              <p:grpSpPr bwMode="auto">
                <a:xfrm>
                  <a:off x="2876550" y="3362325"/>
                  <a:ext cx="3790950" cy="323849"/>
                  <a:chOff x="2876550" y="3362325"/>
                  <a:chExt cx="3790950" cy="323849"/>
                </a:xfrm>
              </p:grpSpPr>
              <p:grpSp>
                <p:nvGrpSpPr>
                  <p:cNvPr id="8" name="52 Grupo"/>
                  <p:cNvGrpSpPr>
                    <a:grpSpLocks/>
                  </p:cNvGrpSpPr>
                  <p:nvPr/>
                </p:nvGrpSpPr>
                <p:grpSpPr bwMode="auto">
                  <a:xfrm>
                    <a:off x="2876550" y="3362325"/>
                    <a:ext cx="3790950" cy="147637"/>
                    <a:chOff x="2876550" y="3362325"/>
                    <a:chExt cx="3790950" cy="147637"/>
                  </a:xfrm>
                </p:grpSpPr>
                <p:grpSp>
                  <p:nvGrpSpPr>
                    <p:cNvPr id="9" name="25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62325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21" name="20 Conector recto"/>
                      <p:cNvCxnSpPr/>
                      <p:nvPr/>
                    </p:nvCxnSpPr>
                    <p:spPr>
                      <a:xfrm>
                        <a:off x="2876550" y="3362439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23 Conector recto"/>
                      <p:cNvCxnSpPr/>
                      <p:nvPr/>
                    </p:nvCxnSpPr>
                    <p:spPr>
                      <a:xfrm>
                        <a:off x="2876550" y="3424341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24 Conector recto"/>
                      <p:cNvCxnSpPr/>
                      <p:nvPr/>
                    </p:nvCxnSpPr>
                    <p:spPr>
                      <a:xfrm>
                        <a:off x="2876550" y="3481482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" name="44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90900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46" name="45 Conector recto"/>
                      <p:cNvCxnSpPr/>
                      <p:nvPr/>
                    </p:nvCxnSpPr>
                    <p:spPr>
                      <a:xfrm>
                        <a:off x="2876550" y="3362435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46 Conector recto"/>
                      <p:cNvCxnSpPr/>
                      <p:nvPr/>
                    </p:nvCxnSpPr>
                    <p:spPr>
                      <a:xfrm>
                        <a:off x="2876550" y="3424337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47 Conector recto"/>
                      <p:cNvCxnSpPr/>
                      <p:nvPr/>
                    </p:nvCxnSpPr>
                    <p:spPr>
                      <a:xfrm>
                        <a:off x="2876550" y="3481478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" name="53 Grupo"/>
                  <p:cNvGrpSpPr>
                    <a:grpSpLocks/>
                  </p:cNvGrpSpPr>
                  <p:nvPr/>
                </p:nvGrpSpPr>
                <p:grpSpPr bwMode="auto">
                  <a:xfrm>
                    <a:off x="2876550" y="3538537"/>
                    <a:ext cx="3790950" cy="147637"/>
                    <a:chOff x="2876550" y="3362325"/>
                    <a:chExt cx="3790950" cy="147637"/>
                  </a:xfrm>
                </p:grpSpPr>
                <p:grpSp>
                  <p:nvGrpSpPr>
                    <p:cNvPr id="12" name="54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62325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60" name="59 Conector recto"/>
                      <p:cNvCxnSpPr/>
                      <p:nvPr/>
                    </p:nvCxnSpPr>
                    <p:spPr>
                      <a:xfrm>
                        <a:off x="2876550" y="3362411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60 Conector recto"/>
                      <p:cNvCxnSpPr/>
                      <p:nvPr/>
                    </p:nvCxnSpPr>
                    <p:spPr>
                      <a:xfrm>
                        <a:off x="2876550" y="3424314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61 Conector recto"/>
                      <p:cNvCxnSpPr/>
                      <p:nvPr/>
                    </p:nvCxnSpPr>
                    <p:spPr>
                      <a:xfrm>
                        <a:off x="2876550" y="3481455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" name="55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90900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57" name="56 Conector recto"/>
                      <p:cNvCxnSpPr/>
                      <p:nvPr/>
                    </p:nvCxnSpPr>
                    <p:spPr>
                      <a:xfrm>
                        <a:off x="2876550" y="3362407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57 Conector recto"/>
                      <p:cNvCxnSpPr/>
                      <p:nvPr/>
                    </p:nvCxnSpPr>
                    <p:spPr>
                      <a:xfrm>
                        <a:off x="2876550" y="3424310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58 Conector recto"/>
                      <p:cNvCxnSpPr/>
                      <p:nvPr/>
                    </p:nvCxnSpPr>
                    <p:spPr>
                      <a:xfrm>
                        <a:off x="2876550" y="3481451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4" name="63 Grupo"/>
                <p:cNvGrpSpPr>
                  <a:grpSpLocks/>
                </p:cNvGrpSpPr>
                <p:nvPr/>
              </p:nvGrpSpPr>
              <p:grpSpPr bwMode="auto">
                <a:xfrm>
                  <a:off x="2876550" y="3714750"/>
                  <a:ext cx="3790950" cy="323849"/>
                  <a:chOff x="2876550" y="3362325"/>
                  <a:chExt cx="3790950" cy="323849"/>
                </a:xfrm>
              </p:grpSpPr>
              <p:grpSp>
                <p:nvGrpSpPr>
                  <p:cNvPr id="15" name="64 Grupo"/>
                  <p:cNvGrpSpPr>
                    <a:grpSpLocks/>
                  </p:cNvGrpSpPr>
                  <p:nvPr/>
                </p:nvGrpSpPr>
                <p:grpSpPr bwMode="auto">
                  <a:xfrm>
                    <a:off x="2876550" y="3362325"/>
                    <a:ext cx="3790950" cy="147637"/>
                    <a:chOff x="2876550" y="3362325"/>
                    <a:chExt cx="3790950" cy="147637"/>
                  </a:xfrm>
                </p:grpSpPr>
                <p:grpSp>
                  <p:nvGrpSpPr>
                    <p:cNvPr id="16" name="74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62325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80" name="79 Conector recto"/>
                      <p:cNvCxnSpPr/>
                      <p:nvPr/>
                    </p:nvCxnSpPr>
                    <p:spPr>
                      <a:xfrm>
                        <a:off x="2876550" y="3362383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80 Conector recto"/>
                      <p:cNvCxnSpPr/>
                      <p:nvPr/>
                    </p:nvCxnSpPr>
                    <p:spPr>
                      <a:xfrm>
                        <a:off x="2876550" y="3424285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81 Conector recto"/>
                      <p:cNvCxnSpPr/>
                      <p:nvPr/>
                    </p:nvCxnSpPr>
                    <p:spPr>
                      <a:xfrm>
                        <a:off x="2876550" y="3481426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" name="75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90900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77" name="76 Conector recto"/>
                      <p:cNvCxnSpPr/>
                      <p:nvPr/>
                    </p:nvCxnSpPr>
                    <p:spPr>
                      <a:xfrm>
                        <a:off x="2876550" y="3362379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77 Conector recto"/>
                      <p:cNvCxnSpPr/>
                      <p:nvPr/>
                    </p:nvCxnSpPr>
                    <p:spPr>
                      <a:xfrm>
                        <a:off x="2876550" y="3424281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78 Conector recto"/>
                      <p:cNvCxnSpPr/>
                      <p:nvPr/>
                    </p:nvCxnSpPr>
                    <p:spPr>
                      <a:xfrm>
                        <a:off x="2876550" y="3481422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" name="65 Grupo"/>
                  <p:cNvGrpSpPr>
                    <a:grpSpLocks/>
                  </p:cNvGrpSpPr>
                  <p:nvPr/>
                </p:nvGrpSpPr>
                <p:grpSpPr bwMode="auto">
                  <a:xfrm>
                    <a:off x="2876550" y="3538537"/>
                    <a:ext cx="3790950" cy="147637"/>
                    <a:chOff x="2876550" y="3362325"/>
                    <a:chExt cx="3790950" cy="147637"/>
                  </a:xfrm>
                </p:grpSpPr>
                <p:grpSp>
                  <p:nvGrpSpPr>
                    <p:cNvPr id="20" name="66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62325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72" name="71 Conector recto"/>
                      <p:cNvCxnSpPr/>
                      <p:nvPr/>
                    </p:nvCxnSpPr>
                    <p:spPr>
                      <a:xfrm>
                        <a:off x="2876550" y="3362355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72 Conector recto"/>
                      <p:cNvCxnSpPr/>
                      <p:nvPr/>
                    </p:nvCxnSpPr>
                    <p:spPr>
                      <a:xfrm>
                        <a:off x="2876550" y="3424258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73 Conector recto"/>
                      <p:cNvCxnSpPr/>
                      <p:nvPr/>
                    </p:nvCxnSpPr>
                    <p:spPr>
                      <a:xfrm>
                        <a:off x="2876550" y="3481399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" name="67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6550" y="3390900"/>
                      <a:ext cx="3790950" cy="119062"/>
                      <a:chOff x="2876550" y="3362325"/>
                      <a:chExt cx="3790950" cy="119062"/>
                    </a:xfrm>
                  </p:grpSpPr>
                  <p:cxnSp>
                    <p:nvCxnSpPr>
                      <p:cNvPr id="69" name="68 Conector recto"/>
                      <p:cNvCxnSpPr/>
                      <p:nvPr/>
                    </p:nvCxnSpPr>
                    <p:spPr>
                      <a:xfrm>
                        <a:off x="2876550" y="3362351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69 Conector recto"/>
                      <p:cNvCxnSpPr/>
                      <p:nvPr/>
                    </p:nvCxnSpPr>
                    <p:spPr>
                      <a:xfrm>
                        <a:off x="2876550" y="3424254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70 Conector recto"/>
                      <p:cNvCxnSpPr/>
                      <p:nvPr/>
                    </p:nvCxnSpPr>
                    <p:spPr>
                      <a:xfrm>
                        <a:off x="2876550" y="3481395"/>
                        <a:ext cx="3790950" cy="0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cxnSp>
            <p:nvCxnSpPr>
              <p:cNvPr id="42" name="41 Conector recto"/>
              <p:cNvCxnSpPr/>
              <p:nvPr/>
            </p:nvCxnSpPr>
            <p:spPr>
              <a:xfrm>
                <a:off x="2819400" y="3319581"/>
                <a:ext cx="3910013" cy="0"/>
              </a:xfrm>
              <a:prstGeom prst="line">
                <a:avLst/>
              </a:prstGeom>
              <a:ln w="57150">
                <a:solidFill>
                  <a:srgbClr val="967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>
                <a:off x="2824163" y="4062413"/>
                <a:ext cx="3910012" cy="0"/>
              </a:xfrm>
              <a:prstGeom prst="line">
                <a:avLst/>
              </a:prstGeom>
              <a:ln w="57150">
                <a:solidFill>
                  <a:srgbClr val="967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65 Grupo"/>
          <p:cNvGrpSpPr>
            <a:grpSpLocks/>
          </p:cNvGrpSpPr>
          <p:nvPr/>
        </p:nvGrpSpPr>
        <p:grpSpPr bwMode="auto">
          <a:xfrm>
            <a:off x="1211263" y="3386138"/>
            <a:ext cx="3409950" cy="777875"/>
            <a:chOff x="1210963" y="3385751"/>
            <a:chExt cx="3410464" cy="778476"/>
          </a:xfrm>
        </p:grpSpPr>
        <p:sp>
          <p:nvSpPr>
            <p:cNvPr id="193543" name="62 CuadroTexto"/>
            <p:cNvSpPr txBox="1">
              <a:spLocks noChangeArrowheads="1"/>
            </p:cNvSpPr>
            <p:nvPr/>
          </p:nvSpPr>
          <p:spPr bwMode="auto">
            <a:xfrm>
              <a:off x="1210963" y="3385751"/>
              <a:ext cx="976184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>
                  <a:solidFill>
                    <a:srgbClr val="000000"/>
                  </a:solidFill>
                  <a:latin typeface="Arial"/>
                </a:rPr>
                <a:t>Bobina</a:t>
              </a:r>
            </a:p>
          </p:txBody>
        </p:sp>
        <p:cxnSp>
          <p:nvCxnSpPr>
            <p:cNvPr id="65" name="64 Conector recto de flecha"/>
            <p:cNvCxnSpPr>
              <a:stCxn id="193543" idx="3"/>
            </p:cNvCxnSpPr>
            <p:nvPr/>
          </p:nvCxnSpPr>
          <p:spPr>
            <a:xfrm>
              <a:off x="2187422" y="3570043"/>
              <a:ext cx="2434005" cy="59418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66 CuadroTexto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>
                <a:solidFill>
                  <a:srgbClr val="000000"/>
                </a:solidFill>
                <a:latin typeface="Arial"/>
              </a:rPr>
              <a:t>Cuando una bobina gira en un campo magnético varía el flujo magnético que la atraviesa y se induce en ella una corriente eléctrica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0"/>
            <a:ext cx="477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90513" y="493713"/>
            <a:ext cx="2046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/>
              <a:t>Inductor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63538" y="4194175"/>
            <a:ext cx="2046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/>
              <a:t>Colector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90513" y="2424113"/>
            <a:ext cx="2046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/>
              <a:t>Inducido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785938" y="769938"/>
            <a:ext cx="1828800" cy="1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785938" y="271462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1785938" y="4441825"/>
            <a:ext cx="2684462" cy="2857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Oval 2"/>
          <p:cNvSpPr>
            <a:spLocks noChangeArrowheads="1"/>
          </p:cNvSpPr>
          <p:nvPr/>
        </p:nvSpPr>
        <p:spPr bwMode="auto">
          <a:xfrm>
            <a:off x="649288" y="1849438"/>
            <a:ext cx="3889375" cy="3889375"/>
          </a:xfrm>
          <a:prstGeom prst="ellips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1152525" y="1489075"/>
            <a:ext cx="1588" cy="1008063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>
            <a:off x="4033838" y="1489075"/>
            <a:ext cx="1587" cy="1008063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92213" y="1920875"/>
            <a:ext cx="2806700" cy="6492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52525" y="1489075"/>
            <a:ext cx="2881313" cy="561975"/>
            <a:chOff x="1655" y="1434"/>
            <a:chExt cx="1815" cy="408"/>
          </a:xfrm>
        </p:grpSpPr>
        <p:sp>
          <p:nvSpPr>
            <p:cNvPr id="196696" name="Rectangle 7"/>
            <p:cNvSpPr>
              <a:spLocks noChangeArrowheads="1"/>
            </p:cNvSpPr>
            <p:nvPr/>
          </p:nvSpPr>
          <p:spPr bwMode="auto">
            <a:xfrm>
              <a:off x="1655" y="1434"/>
              <a:ext cx="91" cy="4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97" name="Rectangle 8"/>
            <p:cNvSpPr>
              <a:spLocks noChangeArrowheads="1"/>
            </p:cNvSpPr>
            <p:nvPr/>
          </p:nvSpPr>
          <p:spPr bwMode="auto">
            <a:xfrm>
              <a:off x="3379" y="1434"/>
              <a:ext cx="91" cy="4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98" name="Rectangle 9"/>
            <p:cNvSpPr>
              <a:spLocks noChangeArrowheads="1"/>
            </p:cNvSpPr>
            <p:nvPr/>
          </p:nvSpPr>
          <p:spPr bwMode="auto">
            <a:xfrm>
              <a:off x="2562" y="1434"/>
              <a:ext cx="817" cy="40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99" name="Rectangle 10"/>
            <p:cNvSpPr>
              <a:spLocks noChangeArrowheads="1"/>
            </p:cNvSpPr>
            <p:nvPr/>
          </p:nvSpPr>
          <p:spPr bwMode="auto">
            <a:xfrm>
              <a:off x="1746" y="1434"/>
              <a:ext cx="817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1246188" y="2266950"/>
            <a:ext cx="112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Inducido (bobina)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2811463" y="256540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Colector</a:t>
            </a: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1712913" y="2905125"/>
            <a:ext cx="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928" name="Litebulb"/>
          <p:cNvSpPr>
            <a:spLocks noEditPoints="1" noChangeArrowheads="1"/>
          </p:cNvSpPr>
          <p:nvPr/>
        </p:nvSpPr>
        <p:spPr bwMode="auto">
          <a:xfrm flipH="1">
            <a:off x="6227763" y="5187950"/>
            <a:ext cx="912812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530975" y="6208713"/>
            <a:ext cx="306388" cy="347662"/>
            <a:chOff x="2488" y="2178"/>
            <a:chExt cx="193" cy="21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90" y="2178"/>
              <a:ext cx="191" cy="115"/>
              <a:chOff x="2490" y="2178"/>
              <a:chExt cx="191" cy="115"/>
            </a:xfrm>
          </p:grpSpPr>
          <p:sp>
            <p:nvSpPr>
              <p:cNvPr id="196693" name="Rectangle 19"/>
              <p:cNvSpPr>
                <a:spLocks noChangeArrowheads="1"/>
              </p:cNvSpPr>
              <p:nvPr/>
            </p:nvSpPr>
            <p:spPr bwMode="auto">
              <a:xfrm>
                <a:off x="2491" y="2178"/>
                <a:ext cx="185" cy="1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94" name="Line 20"/>
              <p:cNvSpPr>
                <a:spLocks noChangeShapeType="1"/>
              </p:cNvSpPr>
              <p:nvPr/>
            </p:nvSpPr>
            <p:spPr bwMode="auto">
              <a:xfrm>
                <a:off x="2490" y="2216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695" name="Line 21"/>
              <p:cNvSpPr>
                <a:spLocks noChangeShapeType="1"/>
              </p:cNvSpPr>
              <p:nvPr/>
            </p:nvSpPr>
            <p:spPr bwMode="auto">
              <a:xfrm>
                <a:off x="2490" y="2255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96691" name="AutoShape 22"/>
            <p:cNvSpPr>
              <a:spLocks noChangeArrowheads="1"/>
            </p:cNvSpPr>
            <p:nvPr/>
          </p:nvSpPr>
          <p:spPr bwMode="auto">
            <a:xfrm flipV="1">
              <a:off x="2488" y="2213"/>
              <a:ext cx="191" cy="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10" y="10800"/>
                  </a:moveTo>
                  <a:cubicBezTo>
                    <a:pt x="9610" y="10142"/>
                    <a:pt x="10142" y="9610"/>
                    <a:pt x="10800" y="9610"/>
                  </a:cubicBezTo>
                  <a:cubicBezTo>
                    <a:pt x="11457" y="9609"/>
                    <a:pt x="11989" y="10142"/>
                    <a:pt x="1199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692" name="Rectangle 23"/>
            <p:cNvSpPr>
              <a:spLocks noChangeArrowheads="1"/>
            </p:cNvSpPr>
            <p:nvPr/>
          </p:nvSpPr>
          <p:spPr bwMode="auto">
            <a:xfrm>
              <a:off x="2562" y="2303"/>
              <a:ext cx="4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004888" y="3324225"/>
            <a:ext cx="3167062" cy="790575"/>
            <a:chOff x="2653" y="799"/>
            <a:chExt cx="1995" cy="498"/>
          </a:xfrm>
        </p:grpSpPr>
        <p:sp>
          <p:nvSpPr>
            <p:cNvPr id="196687" name="Rectangle 25" descr="Horizontal estrecha"/>
            <p:cNvSpPr>
              <a:spLocks noChangeArrowheads="1"/>
            </p:cNvSpPr>
            <p:nvPr/>
          </p:nvSpPr>
          <p:spPr bwMode="auto">
            <a:xfrm>
              <a:off x="2653" y="799"/>
              <a:ext cx="1995" cy="498"/>
            </a:xfrm>
            <a:prstGeom prst="rect">
              <a:avLst/>
            </a:prstGeom>
            <a:pattFill prst="narHorz">
              <a:fgClr>
                <a:srgbClr val="C78B1F"/>
              </a:fgClr>
              <a:bgClr>
                <a:schemeClr val="bg1"/>
              </a:bgClr>
            </a:pattFill>
            <a:ln w="9525">
              <a:solidFill>
                <a:srgbClr val="C78B1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88" name="Oval 26"/>
            <p:cNvSpPr>
              <a:spLocks noChangeArrowheads="1"/>
            </p:cNvSpPr>
            <p:nvPr/>
          </p:nvSpPr>
          <p:spPr bwMode="auto">
            <a:xfrm>
              <a:off x="3511" y="902"/>
              <a:ext cx="278" cy="278"/>
            </a:xfrm>
            <a:prstGeom prst="ellipse">
              <a:avLst/>
            </a:prstGeom>
            <a:solidFill>
              <a:srgbClr val="C78B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89" name="Line 27"/>
            <p:cNvSpPr>
              <a:spLocks noChangeShapeType="1"/>
            </p:cNvSpPr>
            <p:nvPr/>
          </p:nvSpPr>
          <p:spPr bwMode="auto">
            <a:xfrm rot="-5400000">
              <a:off x="3514" y="1037"/>
              <a:ext cx="2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6940" name="Line 28"/>
          <p:cNvSpPr>
            <a:spLocks noChangeShapeType="1"/>
          </p:cNvSpPr>
          <p:nvPr/>
        </p:nvSpPr>
        <p:spPr bwMode="auto">
          <a:xfrm flipH="1">
            <a:off x="2692400" y="2894013"/>
            <a:ext cx="5111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24" name="Rectangle 29"/>
          <p:cNvSpPr>
            <a:spLocks noChangeArrowheads="1"/>
          </p:cNvSpPr>
          <p:nvPr/>
        </p:nvSpPr>
        <p:spPr bwMode="auto">
          <a:xfrm>
            <a:off x="433388" y="5524500"/>
            <a:ext cx="4319587" cy="2857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6625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Producción de una corriente continua</a:t>
            </a:r>
          </a:p>
        </p:txBody>
      </p:sp>
      <p:sp>
        <p:nvSpPr>
          <p:cNvPr id="196630" name="Oval 47"/>
          <p:cNvSpPr>
            <a:spLocks noChangeArrowheads="1"/>
          </p:cNvSpPr>
          <p:nvPr/>
        </p:nvSpPr>
        <p:spPr bwMode="auto">
          <a:xfrm>
            <a:off x="2209800" y="5133975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6631" name="Oval 48"/>
          <p:cNvSpPr>
            <a:spLocks noChangeArrowheads="1"/>
          </p:cNvSpPr>
          <p:nvPr/>
        </p:nvSpPr>
        <p:spPr bwMode="auto">
          <a:xfrm>
            <a:off x="2860675" y="513715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6634" name="Rectangle 51"/>
          <p:cNvSpPr>
            <a:spLocks noChangeArrowheads="1"/>
          </p:cNvSpPr>
          <p:nvPr/>
        </p:nvSpPr>
        <p:spPr bwMode="auto">
          <a:xfrm>
            <a:off x="4932363" y="2667000"/>
            <a:ext cx="395922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6635" name="Rectangle 52"/>
          <p:cNvSpPr>
            <a:spLocks noChangeArrowheads="1"/>
          </p:cNvSpPr>
          <p:nvPr/>
        </p:nvSpPr>
        <p:spPr bwMode="auto">
          <a:xfrm>
            <a:off x="5872163" y="3059113"/>
            <a:ext cx="1995487" cy="796925"/>
          </a:xfrm>
          <a:prstGeom prst="rect">
            <a:avLst/>
          </a:prstGeom>
          <a:solidFill>
            <a:srgbClr val="C894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6636" name="Freeform 53"/>
          <p:cNvSpPr>
            <a:spLocks/>
          </p:cNvSpPr>
          <p:nvPr/>
        </p:nvSpPr>
        <p:spPr bwMode="auto">
          <a:xfrm>
            <a:off x="6391275" y="3059113"/>
            <a:ext cx="917575" cy="796925"/>
          </a:xfrm>
          <a:custGeom>
            <a:avLst/>
            <a:gdLst>
              <a:gd name="T0" fmla="*/ 0 w 1043"/>
              <a:gd name="T1" fmla="*/ 2147483647 h 907"/>
              <a:gd name="T2" fmla="*/ 0 w 1043"/>
              <a:gd name="T3" fmla="*/ 2147483647 h 907"/>
              <a:gd name="T4" fmla="*/ 2147483647 w 1043"/>
              <a:gd name="T5" fmla="*/ 2147483647 h 907"/>
              <a:gd name="T6" fmla="*/ 2147483647 w 1043"/>
              <a:gd name="T7" fmla="*/ 0 h 907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907"/>
              <a:gd name="T14" fmla="*/ 1043 w 1043"/>
              <a:gd name="T15" fmla="*/ 907 h 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907">
                <a:moveTo>
                  <a:pt x="0" y="907"/>
                </a:moveTo>
                <a:lnTo>
                  <a:pt x="0" y="453"/>
                </a:lnTo>
                <a:lnTo>
                  <a:pt x="1043" y="453"/>
                </a:lnTo>
                <a:lnTo>
                  <a:pt x="1043" y="0"/>
                </a:lnTo>
              </a:path>
            </a:pathLst>
          </a:custGeom>
          <a:noFill/>
          <a:ln w="76200" cmpd="sng">
            <a:solidFill>
              <a:srgbClr val="7A0000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37" name="Oval 65"/>
          <p:cNvSpPr>
            <a:spLocks noChangeArrowheads="1"/>
          </p:cNvSpPr>
          <p:nvPr/>
        </p:nvSpPr>
        <p:spPr bwMode="auto">
          <a:xfrm>
            <a:off x="5786438" y="3059113"/>
            <a:ext cx="166687" cy="800100"/>
          </a:xfrm>
          <a:prstGeom prst="ellipse">
            <a:avLst/>
          </a:prstGeom>
          <a:solidFill>
            <a:srgbClr val="C894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6638" name="Line 66"/>
          <p:cNvSpPr>
            <a:spLocks noChangeShapeType="1"/>
          </p:cNvSpPr>
          <p:nvPr/>
        </p:nvSpPr>
        <p:spPr bwMode="auto">
          <a:xfrm>
            <a:off x="5075238" y="3459163"/>
            <a:ext cx="7794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39" name="Line 67"/>
          <p:cNvSpPr>
            <a:spLocks noChangeShapeType="1"/>
          </p:cNvSpPr>
          <p:nvPr/>
        </p:nvSpPr>
        <p:spPr bwMode="auto">
          <a:xfrm>
            <a:off x="7874000" y="3459163"/>
            <a:ext cx="7794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40" name="Oval 68"/>
          <p:cNvSpPr>
            <a:spLocks noChangeArrowheads="1"/>
          </p:cNvSpPr>
          <p:nvPr/>
        </p:nvSpPr>
        <p:spPr bwMode="auto">
          <a:xfrm>
            <a:off x="7781925" y="3059113"/>
            <a:ext cx="166688" cy="800100"/>
          </a:xfrm>
          <a:prstGeom prst="ellipse">
            <a:avLst/>
          </a:prstGeom>
          <a:solidFill>
            <a:srgbClr val="C894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66981" name="Line 69"/>
          <p:cNvSpPr>
            <a:spLocks noChangeShapeType="1"/>
          </p:cNvSpPr>
          <p:nvPr/>
        </p:nvSpPr>
        <p:spPr bwMode="auto">
          <a:xfrm>
            <a:off x="3846513" y="2774950"/>
            <a:ext cx="1209675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87 Grupo"/>
          <p:cNvGrpSpPr>
            <a:grpSpLocks/>
          </p:cNvGrpSpPr>
          <p:nvPr/>
        </p:nvGrpSpPr>
        <p:grpSpPr bwMode="auto">
          <a:xfrm>
            <a:off x="6354763" y="2114550"/>
            <a:ext cx="574675" cy="1741488"/>
            <a:chOff x="6355080" y="2114550"/>
            <a:chExt cx="574358" cy="1741488"/>
          </a:xfrm>
        </p:grpSpPr>
        <p:cxnSp>
          <p:nvCxnSpPr>
            <p:cNvPr id="77" name="76 Conector recto de flecha"/>
            <p:cNvCxnSpPr/>
            <p:nvPr/>
          </p:nvCxnSpPr>
          <p:spPr>
            <a:xfrm>
              <a:off x="6355080" y="2125663"/>
              <a:ext cx="574358" cy="87471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 de flecha"/>
            <p:cNvCxnSpPr>
              <a:endCxn id="196635" idx="2"/>
            </p:cNvCxnSpPr>
            <p:nvPr/>
          </p:nvCxnSpPr>
          <p:spPr>
            <a:xfrm>
              <a:off x="6355080" y="2114550"/>
              <a:ext cx="514066" cy="174148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53 Grupo"/>
          <p:cNvGrpSpPr>
            <a:grpSpLocks/>
          </p:cNvGrpSpPr>
          <p:nvPr/>
        </p:nvGrpSpPr>
        <p:grpSpPr bwMode="auto">
          <a:xfrm rot="2965583">
            <a:off x="5818982" y="1083469"/>
            <a:ext cx="684212" cy="1397000"/>
            <a:chOff x="3737929" y="55503"/>
            <a:chExt cx="684212" cy="1397000"/>
          </a:xfrm>
        </p:grpSpPr>
        <p:sp>
          <p:nvSpPr>
            <p:cNvPr id="81" name="80 Forma libre"/>
            <p:cNvSpPr/>
            <p:nvPr/>
          </p:nvSpPr>
          <p:spPr>
            <a:xfrm>
              <a:off x="3853138" y="294997"/>
              <a:ext cx="407987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196668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5 w 318"/>
                  <a:gd name="T1" fmla="*/ 0 h 726"/>
                  <a:gd name="T2" fmla="*/ 13 w 318"/>
                  <a:gd name="T3" fmla="*/ 678 h 726"/>
                  <a:gd name="T4" fmla="*/ 6 w 318"/>
                  <a:gd name="T5" fmla="*/ 1099 h 726"/>
                  <a:gd name="T6" fmla="*/ 0 w 318"/>
                  <a:gd name="T7" fmla="*/ 1354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669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670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671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672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5 w 318"/>
                  <a:gd name="T1" fmla="*/ 0 h 726"/>
                  <a:gd name="T2" fmla="*/ 13 w 318"/>
                  <a:gd name="T3" fmla="*/ 678 h 726"/>
                  <a:gd name="T4" fmla="*/ 6 w 318"/>
                  <a:gd name="T5" fmla="*/ 1099 h 726"/>
                  <a:gd name="T6" fmla="*/ 0 w 318"/>
                  <a:gd name="T7" fmla="*/ 1354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297613" y="4492625"/>
            <a:ext cx="123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Delgas</a:t>
            </a:r>
          </a:p>
        </p:txBody>
      </p:sp>
      <p:sp>
        <p:nvSpPr>
          <p:cNvPr id="83" name="Line 69"/>
          <p:cNvSpPr>
            <a:spLocks noChangeShapeType="1"/>
          </p:cNvSpPr>
          <p:nvPr/>
        </p:nvSpPr>
        <p:spPr bwMode="auto">
          <a:xfrm flipH="1" flipV="1">
            <a:off x="2909888" y="3871913"/>
            <a:ext cx="2090737" cy="881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85" name="Line 69"/>
          <p:cNvSpPr>
            <a:spLocks noChangeShapeType="1"/>
          </p:cNvSpPr>
          <p:nvPr/>
        </p:nvSpPr>
        <p:spPr bwMode="auto">
          <a:xfrm flipV="1">
            <a:off x="5010150" y="4052888"/>
            <a:ext cx="1714500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Line 69"/>
          <p:cNvSpPr>
            <a:spLocks noChangeShapeType="1"/>
          </p:cNvSpPr>
          <p:nvPr/>
        </p:nvSpPr>
        <p:spPr bwMode="auto">
          <a:xfrm flipV="1">
            <a:off x="5010150" y="2876550"/>
            <a:ext cx="2014538" cy="188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88" name="87 Conector recto de flecha"/>
          <p:cNvCxnSpPr/>
          <p:nvPr/>
        </p:nvCxnSpPr>
        <p:spPr>
          <a:xfrm flipH="1" flipV="1">
            <a:off x="6103938" y="3508375"/>
            <a:ext cx="582612" cy="10287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6697663" y="3657600"/>
            <a:ext cx="595312" cy="89217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7040563" y="201136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Aislante</a:t>
            </a:r>
          </a:p>
        </p:txBody>
      </p:sp>
      <p:cxnSp>
        <p:nvCxnSpPr>
          <p:cNvPr id="94" name="93 Conector recto de flecha"/>
          <p:cNvCxnSpPr/>
          <p:nvPr/>
        </p:nvCxnSpPr>
        <p:spPr>
          <a:xfrm flipH="1">
            <a:off x="6929438" y="2320925"/>
            <a:ext cx="592137" cy="114141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4537075" y="4697413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/>
              </a:rPr>
              <a:t>Escobillas</a:t>
            </a:r>
          </a:p>
        </p:txBody>
      </p:sp>
      <p:grpSp>
        <p:nvGrpSpPr>
          <p:cNvPr id="9" name="98 Grupo"/>
          <p:cNvGrpSpPr>
            <a:grpSpLocks/>
          </p:cNvGrpSpPr>
          <p:nvPr/>
        </p:nvGrpSpPr>
        <p:grpSpPr bwMode="auto">
          <a:xfrm>
            <a:off x="6715125" y="2628900"/>
            <a:ext cx="404813" cy="404813"/>
            <a:chOff x="4395787" y="1454942"/>
            <a:chExt cx="550069" cy="550069"/>
          </a:xfrm>
        </p:grpSpPr>
        <p:sp>
          <p:nvSpPr>
            <p:cNvPr id="101" name="Line 56"/>
            <p:cNvSpPr>
              <a:spLocks noChangeShapeType="1"/>
            </p:cNvSpPr>
            <p:nvPr/>
          </p:nvSpPr>
          <p:spPr bwMode="auto">
            <a:xfrm flipV="1">
              <a:off x="4861727" y="1584370"/>
              <a:ext cx="0" cy="360242"/>
            </a:xfrm>
            <a:prstGeom prst="line">
              <a:avLst/>
            </a:prstGeom>
            <a:solidFill>
              <a:sysClr val="windowText" lastClr="000000"/>
            </a:solidFill>
            <a:ln w="381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kern="0">
                <a:solidFill>
                  <a:srgbClr val="000000"/>
                </a:solidFill>
              </a:endParaRPr>
            </a:p>
          </p:txBody>
        </p:sp>
        <p:sp>
          <p:nvSpPr>
            <p:cNvPr id="102" name="101 Arco"/>
            <p:cNvSpPr/>
            <p:nvPr/>
          </p:nvSpPr>
          <p:spPr>
            <a:xfrm rot="8130212">
              <a:off x="4395787" y="1454942"/>
              <a:ext cx="550069" cy="550069"/>
            </a:xfrm>
            <a:prstGeom prst="arc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0" name="105 Grupo"/>
          <p:cNvGrpSpPr>
            <a:grpSpLocks/>
          </p:cNvGrpSpPr>
          <p:nvPr/>
        </p:nvGrpSpPr>
        <p:grpSpPr bwMode="auto">
          <a:xfrm flipH="1" flipV="1">
            <a:off x="6715125" y="3881438"/>
            <a:ext cx="404813" cy="404812"/>
            <a:chOff x="4395787" y="1454942"/>
            <a:chExt cx="550069" cy="550069"/>
          </a:xfrm>
        </p:grpSpPr>
        <p:sp>
          <p:nvSpPr>
            <p:cNvPr id="107" name="Line 56"/>
            <p:cNvSpPr>
              <a:spLocks noChangeShapeType="1"/>
            </p:cNvSpPr>
            <p:nvPr/>
          </p:nvSpPr>
          <p:spPr bwMode="auto">
            <a:xfrm flipV="1">
              <a:off x="4861727" y="1584370"/>
              <a:ext cx="0" cy="360241"/>
            </a:xfrm>
            <a:prstGeom prst="line">
              <a:avLst/>
            </a:prstGeom>
            <a:solidFill>
              <a:sysClr val="windowText" lastClr="000000"/>
            </a:solidFill>
            <a:ln w="381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kern="0">
                <a:solidFill>
                  <a:srgbClr val="000000"/>
                </a:solidFill>
              </a:endParaRPr>
            </a:p>
          </p:txBody>
        </p:sp>
        <p:sp>
          <p:nvSpPr>
            <p:cNvPr id="108" name="107 Arco"/>
            <p:cNvSpPr/>
            <p:nvPr/>
          </p:nvSpPr>
          <p:spPr>
            <a:xfrm rot="8130212">
              <a:off x="4395787" y="1454942"/>
              <a:ext cx="550069" cy="550069"/>
            </a:xfrm>
            <a:prstGeom prst="arc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5314950" y="3213100"/>
            <a:ext cx="319088" cy="557213"/>
            <a:chOff x="884" y="845"/>
            <a:chExt cx="363" cy="635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884" y="845"/>
              <a:ext cx="363" cy="635"/>
              <a:chOff x="884" y="845"/>
              <a:chExt cx="363" cy="635"/>
            </a:xfrm>
          </p:grpSpPr>
          <p:sp>
            <p:nvSpPr>
              <p:cNvPr id="196660" name="Oval 62"/>
              <p:cNvSpPr>
                <a:spLocks noChangeArrowheads="1"/>
              </p:cNvSpPr>
              <p:nvPr/>
            </p:nvSpPr>
            <p:spPr bwMode="auto">
              <a:xfrm>
                <a:off x="884" y="845"/>
                <a:ext cx="272" cy="544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6661" name="Rectangle 63"/>
              <p:cNvSpPr>
                <a:spLocks noChangeArrowheads="1"/>
              </p:cNvSpPr>
              <p:nvPr/>
            </p:nvSpPr>
            <p:spPr bwMode="auto">
              <a:xfrm>
                <a:off x="1020" y="1253"/>
                <a:ext cx="227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6659" name="Freeform 64"/>
            <p:cNvSpPr>
              <a:spLocks/>
            </p:cNvSpPr>
            <p:nvPr/>
          </p:nvSpPr>
          <p:spPr bwMode="auto">
            <a:xfrm rot="6841905">
              <a:off x="1073" y="1221"/>
              <a:ext cx="105" cy="117"/>
            </a:xfrm>
            <a:custGeom>
              <a:avLst/>
              <a:gdLst>
                <a:gd name="T0" fmla="*/ 0 w 408"/>
                <a:gd name="T1" fmla="*/ 0 h 454"/>
                <a:gd name="T2" fmla="*/ 0 w 408"/>
                <a:gd name="T3" fmla="*/ 0 h 454"/>
                <a:gd name="T4" fmla="*/ 0 w 408"/>
                <a:gd name="T5" fmla="*/ 0 h 454"/>
                <a:gd name="T6" fmla="*/ 0 w 408"/>
                <a:gd name="T7" fmla="*/ 0 h 454"/>
                <a:gd name="T8" fmla="*/ 0 w 408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454"/>
                <a:gd name="T17" fmla="*/ 408 w 408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454">
                  <a:moveTo>
                    <a:pt x="0" y="0"/>
                  </a:moveTo>
                  <a:lnTo>
                    <a:pt x="408" y="227"/>
                  </a:lnTo>
                  <a:lnTo>
                    <a:pt x="0" y="454"/>
                  </a:lnTo>
                  <a:lnTo>
                    <a:pt x="9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6657" name="Line 66"/>
          <p:cNvSpPr>
            <a:spLocks noChangeShapeType="1"/>
          </p:cNvSpPr>
          <p:nvPr/>
        </p:nvSpPr>
        <p:spPr bwMode="auto">
          <a:xfrm>
            <a:off x="5264150" y="3459163"/>
            <a:ext cx="1000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" name="61 Grupo"/>
          <p:cNvGrpSpPr/>
          <p:nvPr/>
        </p:nvGrpSpPr>
        <p:grpSpPr>
          <a:xfrm>
            <a:off x="4821122" y="5163676"/>
            <a:ext cx="926431" cy="877283"/>
            <a:chOff x="1766822" y="3803001"/>
            <a:chExt cx="926431" cy="877283"/>
          </a:xfrm>
          <a:solidFill>
            <a:schemeClr val="bg1">
              <a:lumMod val="85000"/>
            </a:schemeClr>
          </a:solidFill>
        </p:grpSpPr>
        <p:grpSp>
          <p:nvGrpSpPr>
            <p:cNvPr id="14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  <a:grpFill/>
          </p:grpSpPr>
          <p:pic>
            <p:nvPicPr>
              <p:cNvPr id="97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grpFill/>
            </p:spPr>
          </p:pic>
          <p:sp>
            <p:nvSpPr>
              <p:cNvPr id="98" name="97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96" name="95 CuadroTexto"/>
            <p:cNvSpPr txBox="1"/>
            <p:nvPr/>
          </p:nvSpPr>
          <p:spPr>
            <a:xfrm rot="20275690">
              <a:off x="1766822" y="3803001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kern="0" dirty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sp>
        <p:nvSpPr>
          <p:cNvPr id="119" name="118 CuadroTexto"/>
          <p:cNvSpPr txBox="1"/>
          <p:nvPr/>
        </p:nvSpPr>
        <p:spPr>
          <a:xfrm>
            <a:off x="6947065" y="973777"/>
            <a:ext cx="193567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Hacer </a:t>
            </a:r>
            <a:r>
              <a:rPr lang="es-ES_tradnl" sz="2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click</a:t>
            </a:r>
            <a:r>
              <a:rPr lang="es-ES_tradnl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aquí</a:t>
            </a:r>
          </a:p>
        </p:txBody>
      </p:sp>
      <p:grpSp>
        <p:nvGrpSpPr>
          <p:cNvPr id="15" name="122 Grupo"/>
          <p:cNvGrpSpPr/>
          <p:nvPr/>
        </p:nvGrpSpPr>
        <p:grpSpPr>
          <a:xfrm>
            <a:off x="1017080" y="3312033"/>
            <a:ext cx="3167062" cy="790575"/>
            <a:chOff x="1004888" y="5774817"/>
            <a:chExt cx="3167062" cy="790575"/>
          </a:xfrm>
        </p:grpSpPr>
        <p:sp>
          <p:nvSpPr>
            <p:cNvPr id="120" name="Rectangle 25" descr="Horizontal estrecha"/>
            <p:cNvSpPr>
              <a:spLocks noChangeArrowheads="1"/>
            </p:cNvSpPr>
            <p:nvPr/>
          </p:nvSpPr>
          <p:spPr bwMode="auto">
            <a:xfrm>
              <a:off x="1004888" y="5774817"/>
              <a:ext cx="3167062" cy="790575"/>
            </a:xfrm>
            <a:prstGeom prst="rect">
              <a:avLst/>
            </a:prstGeom>
            <a:pattFill prst="narHorz">
              <a:fgClr>
                <a:srgbClr val="C78B1F"/>
              </a:fgClr>
              <a:bgClr>
                <a:schemeClr val="bg1"/>
              </a:bgClr>
            </a:pattFill>
            <a:ln w="9525">
              <a:solidFill>
                <a:srgbClr val="C78B1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21" name="Oval 26"/>
            <p:cNvSpPr>
              <a:spLocks noChangeArrowheads="1"/>
            </p:cNvSpPr>
            <p:nvPr/>
          </p:nvSpPr>
          <p:spPr bwMode="auto">
            <a:xfrm>
              <a:off x="2366963" y="5938330"/>
              <a:ext cx="441325" cy="441325"/>
            </a:xfrm>
            <a:prstGeom prst="ellipse">
              <a:avLst/>
            </a:prstGeom>
            <a:solidFill>
              <a:srgbClr val="C78B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22" name="Line 27"/>
            <p:cNvSpPr>
              <a:spLocks noChangeShapeType="1"/>
            </p:cNvSpPr>
            <p:nvPr/>
          </p:nvSpPr>
          <p:spPr bwMode="auto">
            <a:xfrm rot="16200000">
              <a:off x="2371725" y="6152642"/>
              <a:ext cx="438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143 Grupo"/>
          <p:cNvGrpSpPr/>
          <p:nvPr/>
        </p:nvGrpSpPr>
        <p:grpSpPr>
          <a:xfrm>
            <a:off x="1017080" y="3336417"/>
            <a:ext cx="3167062" cy="790575"/>
            <a:chOff x="1017080" y="678561"/>
            <a:chExt cx="3167062" cy="790575"/>
          </a:xfrm>
        </p:grpSpPr>
        <p:sp>
          <p:nvSpPr>
            <p:cNvPr id="141" name="Rectangle 25" descr="Horizontal estrecha"/>
            <p:cNvSpPr>
              <a:spLocks noChangeArrowheads="1"/>
            </p:cNvSpPr>
            <p:nvPr/>
          </p:nvSpPr>
          <p:spPr bwMode="auto">
            <a:xfrm>
              <a:off x="1017080" y="678561"/>
              <a:ext cx="3167062" cy="790575"/>
            </a:xfrm>
            <a:prstGeom prst="rect">
              <a:avLst/>
            </a:prstGeom>
            <a:pattFill prst="narHorz">
              <a:fgClr>
                <a:srgbClr val="C78B1F"/>
              </a:fgClr>
              <a:bgClr>
                <a:schemeClr val="bg1"/>
              </a:bgClr>
            </a:pattFill>
            <a:ln w="9525">
              <a:solidFill>
                <a:srgbClr val="C78B1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66926" name="Line 14"/>
            <p:cNvSpPr>
              <a:spLocks noChangeShapeType="1"/>
            </p:cNvSpPr>
            <p:nvPr/>
          </p:nvSpPr>
          <p:spPr bwMode="auto">
            <a:xfrm>
              <a:off x="2690813" y="1020763"/>
              <a:ext cx="0" cy="401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Oval 26"/>
            <p:cNvSpPr>
              <a:spLocks noChangeArrowheads="1"/>
            </p:cNvSpPr>
            <p:nvPr/>
          </p:nvSpPr>
          <p:spPr bwMode="auto">
            <a:xfrm>
              <a:off x="2379155" y="842074"/>
              <a:ext cx="441325" cy="441325"/>
            </a:xfrm>
            <a:prstGeom prst="ellipse">
              <a:avLst/>
            </a:prstGeom>
            <a:solidFill>
              <a:srgbClr val="C78B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3" name="Line 27"/>
            <p:cNvSpPr>
              <a:spLocks noChangeShapeType="1"/>
            </p:cNvSpPr>
            <p:nvPr/>
          </p:nvSpPr>
          <p:spPr bwMode="auto">
            <a:xfrm rot="16200000">
              <a:off x="2383917" y="1056386"/>
              <a:ext cx="438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1881188" y="3675063"/>
            <a:ext cx="1439862" cy="1855787"/>
            <a:chOff x="3878" y="2272"/>
            <a:chExt cx="907" cy="885"/>
          </a:xfrm>
        </p:grpSpPr>
        <p:sp>
          <p:nvSpPr>
            <p:cNvPr id="196686" name="Oval 33"/>
            <p:cNvSpPr>
              <a:spLocks noChangeArrowheads="1"/>
            </p:cNvSpPr>
            <p:nvPr/>
          </p:nvSpPr>
          <p:spPr bwMode="auto">
            <a:xfrm>
              <a:off x="4180" y="2272"/>
              <a:ext cx="302" cy="25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85" name="Freeform 32"/>
            <p:cNvSpPr>
              <a:spLocks/>
            </p:cNvSpPr>
            <p:nvPr/>
          </p:nvSpPr>
          <p:spPr bwMode="auto">
            <a:xfrm>
              <a:off x="3878" y="2341"/>
              <a:ext cx="907" cy="816"/>
            </a:xfrm>
            <a:custGeom>
              <a:avLst/>
              <a:gdLst>
                <a:gd name="T0" fmla="*/ 0 w 907"/>
                <a:gd name="T1" fmla="*/ 362 h 816"/>
                <a:gd name="T2" fmla="*/ 317 w 907"/>
                <a:gd name="T3" fmla="*/ 0 h 816"/>
                <a:gd name="T4" fmla="*/ 589 w 907"/>
                <a:gd name="T5" fmla="*/ 0 h 816"/>
                <a:gd name="T6" fmla="*/ 907 w 907"/>
                <a:gd name="T7" fmla="*/ 362 h 816"/>
                <a:gd name="T8" fmla="*/ 907 w 907"/>
                <a:gd name="T9" fmla="*/ 816 h 816"/>
                <a:gd name="T10" fmla="*/ 0 w 907"/>
                <a:gd name="T11" fmla="*/ 816 h 816"/>
                <a:gd name="T12" fmla="*/ 0 w 907"/>
                <a:gd name="T13" fmla="*/ 362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7"/>
                <a:gd name="T22" fmla="*/ 0 h 816"/>
                <a:gd name="T23" fmla="*/ 907 w 907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7" h="816">
                  <a:moveTo>
                    <a:pt x="0" y="362"/>
                  </a:moveTo>
                  <a:lnTo>
                    <a:pt x="317" y="0"/>
                  </a:lnTo>
                  <a:lnTo>
                    <a:pt x="589" y="0"/>
                  </a:lnTo>
                  <a:lnTo>
                    <a:pt x="907" y="362"/>
                  </a:lnTo>
                  <a:lnTo>
                    <a:pt x="907" y="816"/>
                  </a:lnTo>
                  <a:lnTo>
                    <a:pt x="0" y="816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" name="144 Grupo"/>
          <p:cNvGrpSpPr/>
          <p:nvPr/>
        </p:nvGrpSpPr>
        <p:grpSpPr>
          <a:xfrm>
            <a:off x="1804289" y="650875"/>
            <a:ext cx="1768475" cy="771525"/>
            <a:chOff x="1901825" y="650875"/>
            <a:chExt cx="1768475" cy="771525"/>
          </a:xfrm>
        </p:grpSpPr>
        <p:sp>
          <p:nvSpPr>
            <p:cNvPr id="146" name="Text Box 11"/>
            <p:cNvSpPr txBox="1">
              <a:spLocks noChangeArrowheads="1"/>
            </p:cNvSpPr>
            <p:nvPr/>
          </p:nvSpPr>
          <p:spPr bwMode="auto">
            <a:xfrm>
              <a:off x="1901825" y="650875"/>
              <a:ext cx="1768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1800" dirty="0">
                  <a:solidFill>
                    <a:srgbClr val="000000"/>
                  </a:solidFill>
                  <a:latin typeface="Arial"/>
                </a:rPr>
                <a:t>Inductor (imán)</a:t>
              </a:r>
            </a:p>
          </p:txBody>
        </p:sp>
        <p:sp>
          <p:nvSpPr>
            <p:cNvPr id="147" name="Line 14"/>
            <p:cNvSpPr>
              <a:spLocks noChangeShapeType="1"/>
            </p:cNvSpPr>
            <p:nvPr/>
          </p:nvSpPr>
          <p:spPr bwMode="auto">
            <a:xfrm>
              <a:off x="2690813" y="1020763"/>
              <a:ext cx="0" cy="401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4" name="Line 69"/>
          <p:cNvSpPr>
            <a:spLocks noChangeShapeType="1"/>
          </p:cNvSpPr>
          <p:nvPr/>
        </p:nvSpPr>
        <p:spPr bwMode="auto">
          <a:xfrm flipH="1" flipV="1">
            <a:off x="2281238" y="3876675"/>
            <a:ext cx="2724150" cy="876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9" name="61 Grupo"/>
          <p:cNvGrpSpPr/>
          <p:nvPr/>
        </p:nvGrpSpPr>
        <p:grpSpPr>
          <a:xfrm>
            <a:off x="8015426" y="5346556"/>
            <a:ext cx="926431" cy="877283"/>
            <a:chOff x="1766822" y="3803001"/>
            <a:chExt cx="926431" cy="877283"/>
          </a:xfrm>
          <a:solidFill>
            <a:schemeClr val="bg1">
              <a:lumMod val="85000"/>
            </a:schemeClr>
          </a:solidFill>
        </p:grpSpPr>
        <p:grpSp>
          <p:nvGrpSpPr>
            <p:cNvPr id="20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  <a:grpFill/>
          </p:grpSpPr>
          <p:pic>
            <p:nvPicPr>
              <p:cNvPr id="159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grpFill/>
            </p:spPr>
          </p:pic>
          <p:sp>
            <p:nvSpPr>
              <p:cNvPr id="160" name="159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58" name="157 CuadroTexto"/>
            <p:cNvSpPr txBox="1"/>
            <p:nvPr/>
          </p:nvSpPr>
          <p:spPr>
            <a:xfrm rot="20275690">
              <a:off x="1766822" y="3803001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kern="0" dirty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sp>
        <p:nvSpPr>
          <p:cNvPr id="155" name="15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73440" y="6205728"/>
            <a:ext cx="426720" cy="438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>
              <a:solidFill>
                <a:srgbClr val="FFFFFF"/>
              </a:solidFill>
            </a:endParaRPr>
          </a:p>
        </p:txBody>
      </p:sp>
      <p:grpSp>
        <p:nvGrpSpPr>
          <p:cNvPr id="21" name="Group 42"/>
          <p:cNvGrpSpPr>
            <a:grpSpLocks/>
          </p:cNvGrpSpPr>
          <p:nvPr/>
        </p:nvGrpSpPr>
        <p:grpSpPr bwMode="auto">
          <a:xfrm>
            <a:off x="2089150" y="5014913"/>
            <a:ext cx="1008063" cy="360362"/>
            <a:chOff x="2439" y="2914"/>
            <a:chExt cx="635" cy="227"/>
          </a:xfrm>
        </p:grpSpPr>
        <p:sp>
          <p:nvSpPr>
            <p:cNvPr id="196675" name="Oval 43"/>
            <p:cNvSpPr>
              <a:spLocks noChangeArrowheads="1"/>
            </p:cNvSpPr>
            <p:nvPr/>
          </p:nvSpPr>
          <p:spPr bwMode="auto">
            <a:xfrm>
              <a:off x="2439" y="2914"/>
              <a:ext cx="227" cy="22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76" name="Oval 44"/>
            <p:cNvSpPr>
              <a:spLocks noChangeArrowheads="1"/>
            </p:cNvSpPr>
            <p:nvPr/>
          </p:nvSpPr>
          <p:spPr bwMode="auto">
            <a:xfrm>
              <a:off x="2847" y="2914"/>
              <a:ext cx="227" cy="2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77" name="Oval 45"/>
            <p:cNvSpPr>
              <a:spLocks noChangeArrowheads="1"/>
            </p:cNvSpPr>
            <p:nvPr/>
          </p:nvSpPr>
          <p:spPr bwMode="auto">
            <a:xfrm>
              <a:off x="2484" y="2960"/>
              <a:ext cx="134" cy="13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6678" name="Oval 46"/>
            <p:cNvSpPr>
              <a:spLocks noChangeArrowheads="1"/>
            </p:cNvSpPr>
            <p:nvPr/>
          </p:nvSpPr>
          <p:spPr bwMode="auto">
            <a:xfrm>
              <a:off x="2893" y="2960"/>
              <a:ext cx="134" cy="13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96632" name="Freeform 49"/>
          <p:cNvSpPr>
            <a:spLocks/>
          </p:cNvSpPr>
          <p:nvPr/>
        </p:nvSpPr>
        <p:spPr bwMode="auto">
          <a:xfrm>
            <a:off x="2266950" y="5189538"/>
            <a:ext cx="4462463" cy="1349375"/>
          </a:xfrm>
          <a:custGeom>
            <a:avLst/>
            <a:gdLst>
              <a:gd name="T0" fmla="*/ 0 w 2811"/>
              <a:gd name="T1" fmla="*/ 0 h 871"/>
              <a:gd name="T2" fmla="*/ 0 w 2811"/>
              <a:gd name="T3" fmla="*/ 2147483647 h 871"/>
              <a:gd name="T4" fmla="*/ 2147483647 w 2811"/>
              <a:gd name="T5" fmla="*/ 2147483647 h 871"/>
              <a:gd name="T6" fmla="*/ 0 60000 65536"/>
              <a:gd name="T7" fmla="*/ 0 60000 65536"/>
              <a:gd name="T8" fmla="*/ 0 60000 65536"/>
              <a:gd name="T9" fmla="*/ 0 w 2811"/>
              <a:gd name="T10" fmla="*/ 0 h 871"/>
              <a:gd name="T11" fmla="*/ 2811 w 2811"/>
              <a:gd name="T12" fmla="*/ 871 h 8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1" h="871">
                <a:moveTo>
                  <a:pt x="0" y="0"/>
                </a:moveTo>
                <a:lnTo>
                  <a:pt x="0" y="871"/>
                </a:lnTo>
                <a:lnTo>
                  <a:pt x="2811" y="871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33" name="Freeform 50"/>
          <p:cNvSpPr>
            <a:spLocks/>
          </p:cNvSpPr>
          <p:nvPr/>
        </p:nvSpPr>
        <p:spPr bwMode="auto">
          <a:xfrm>
            <a:off x="2914650" y="5189538"/>
            <a:ext cx="3617913" cy="1143000"/>
          </a:xfrm>
          <a:custGeom>
            <a:avLst/>
            <a:gdLst>
              <a:gd name="T0" fmla="*/ 0 w 2016"/>
              <a:gd name="T1" fmla="*/ 0 h 658"/>
              <a:gd name="T2" fmla="*/ 0 w 2016"/>
              <a:gd name="T3" fmla="*/ 2147483647 h 658"/>
              <a:gd name="T4" fmla="*/ 2147483647 w 2016"/>
              <a:gd name="T5" fmla="*/ 2147483647 h 658"/>
              <a:gd name="T6" fmla="*/ 0 60000 65536"/>
              <a:gd name="T7" fmla="*/ 0 60000 65536"/>
              <a:gd name="T8" fmla="*/ 0 60000 65536"/>
              <a:gd name="T9" fmla="*/ 0 w 2016"/>
              <a:gd name="T10" fmla="*/ 0 h 658"/>
              <a:gd name="T11" fmla="*/ 2016 w 2016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658">
                <a:moveTo>
                  <a:pt x="0" y="0"/>
                </a:moveTo>
                <a:lnTo>
                  <a:pt x="0" y="658"/>
                </a:lnTo>
                <a:lnTo>
                  <a:pt x="2016" y="658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2192338" y="3575050"/>
            <a:ext cx="166687" cy="1889125"/>
            <a:chOff x="1633" y="2110"/>
            <a:chExt cx="105" cy="1190"/>
          </a:xfrm>
        </p:grpSpPr>
        <p:sp>
          <p:nvSpPr>
            <p:cNvPr id="196682" name="Arc 35"/>
            <p:cNvSpPr>
              <a:spLocks/>
            </p:cNvSpPr>
            <p:nvPr/>
          </p:nvSpPr>
          <p:spPr bwMode="auto">
            <a:xfrm rot="4071702">
              <a:off x="1594" y="2149"/>
              <a:ext cx="184" cy="105"/>
            </a:xfrm>
            <a:custGeom>
              <a:avLst/>
              <a:gdLst>
                <a:gd name="T0" fmla="*/ 0 w 37357"/>
                <a:gd name="T1" fmla="*/ 0 h 21600"/>
                <a:gd name="T2" fmla="*/ 0 w 37357"/>
                <a:gd name="T3" fmla="*/ 0 h 21600"/>
                <a:gd name="T4" fmla="*/ 0 w 37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37357"/>
                <a:gd name="T10" fmla="*/ 0 h 21600"/>
                <a:gd name="T11" fmla="*/ 37357 w 37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57" h="21600" fill="none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</a:path>
                <a:path w="37357" h="21600" stroke="0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  <a:lnTo>
                    <a:pt x="15757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683" name="Line 36"/>
            <p:cNvSpPr>
              <a:spLocks noChangeShapeType="1"/>
            </p:cNvSpPr>
            <p:nvPr/>
          </p:nvSpPr>
          <p:spPr bwMode="auto">
            <a:xfrm flipH="1">
              <a:off x="1680" y="2317"/>
              <a:ext cx="5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684" name="Line 37"/>
            <p:cNvSpPr>
              <a:spLocks noChangeShapeType="1"/>
            </p:cNvSpPr>
            <p:nvPr/>
          </p:nvSpPr>
          <p:spPr bwMode="auto">
            <a:xfrm flipH="1">
              <a:off x="1676" y="2502"/>
              <a:ext cx="6" cy="7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" name="Group 38"/>
          <p:cNvGrpSpPr>
            <a:grpSpLocks/>
          </p:cNvGrpSpPr>
          <p:nvPr/>
        </p:nvGrpSpPr>
        <p:grpSpPr bwMode="auto">
          <a:xfrm flipH="1">
            <a:off x="2820988" y="3575050"/>
            <a:ext cx="166687" cy="1889125"/>
            <a:chOff x="1633" y="2110"/>
            <a:chExt cx="105" cy="1190"/>
          </a:xfrm>
        </p:grpSpPr>
        <p:sp>
          <p:nvSpPr>
            <p:cNvPr id="196679" name="Arc 39"/>
            <p:cNvSpPr>
              <a:spLocks/>
            </p:cNvSpPr>
            <p:nvPr/>
          </p:nvSpPr>
          <p:spPr bwMode="auto">
            <a:xfrm rot="4071702">
              <a:off x="1594" y="2149"/>
              <a:ext cx="184" cy="105"/>
            </a:xfrm>
            <a:custGeom>
              <a:avLst/>
              <a:gdLst>
                <a:gd name="T0" fmla="*/ 0 w 37357"/>
                <a:gd name="T1" fmla="*/ 0 h 21600"/>
                <a:gd name="T2" fmla="*/ 0 w 37357"/>
                <a:gd name="T3" fmla="*/ 0 h 21600"/>
                <a:gd name="T4" fmla="*/ 0 w 37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37357"/>
                <a:gd name="T10" fmla="*/ 0 h 21600"/>
                <a:gd name="T11" fmla="*/ 37357 w 37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57" h="21600" fill="none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</a:path>
                <a:path w="37357" h="21600" stroke="0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  <a:lnTo>
                    <a:pt x="15757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680" name="Line 40"/>
            <p:cNvSpPr>
              <a:spLocks noChangeShapeType="1"/>
            </p:cNvSpPr>
            <p:nvPr/>
          </p:nvSpPr>
          <p:spPr bwMode="auto">
            <a:xfrm flipH="1">
              <a:off x="1680" y="2317"/>
              <a:ext cx="5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681" name="Line 41"/>
            <p:cNvSpPr>
              <a:spLocks noChangeShapeType="1"/>
            </p:cNvSpPr>
            <p:nvPr/>
          </p:nvSpPr>
          <p:spPr bwMode="auto">
            <a:xfrm flipH="1">
              <a:off x="1676" y="2502"/>
              <a:ext cx="6" cy="7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99" name="98 Conector recto"/>
          <p:cNvCxnSpPr/>
          <p:nvPr/>
        </p:nvCxnSpPr>
        <p:spPr>
          <a:xfrm flipV="1">
            <a:off x="5260964" y="6334478"/>
            <a:ext cx="535985" cy="6654"/>
          </a:xfrm>
          <a:prstGeom prst="line">
            <a:avLst/>
          </a:prstGeom>
          <a:ln w="1174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130 Grupo"/>
          <p:cNvGrpSpPr/>
          <p:nvPr/>
        </p:nvGrpSpPr>
        <p:grpSpPr>
          <a:xfrm>
            <a:off x="5181466" y="5976515"/>
            <a:ext cx="552828" cy="357188"/>
            <a:chOff x="7912473" y="5037730"/>
            <a:chExt cx="552828" cy="357188"/>
          </a:xfrm>
        </p:grpSpPr>
        <p:sp>
          <p:nvSpPr>
            <p:cNvPr id="125" name="124 Rectángulo"/>
            <p:cNvSpPr/>
            <p:nvPr/>
          </p:nvSpPr>
          <p:spPr>
            <a:xfrm rot="20116397">
              <a:off x="7912473" y="5038287"/>
              <a:ext cx="547502" cy="288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" name="Line 27"/>
            <p:cNvSpPr>
              <a:spLocks noChangeShapeType="1"/>
            </p:cNvSpPr>
            <p:nvPr/>
          </p:nvSpPr>
          <p:spPr bwMode="auto">
            <a:xfrm flipV="1">
              <a:off x="7987464" y="5169049"/>
              <a:ext cx="477837" cy="225869"/>
            </a:xfrm>
            <a:prstGeom prst="line">
              <a:avLst/>
            </a:prstGeom>
            <a:solidFill>
              <a:srgbClr val="E7FCFF"/>
            </a:solidFill>
            <a:ln w="57150">
              <a:solidFill>
                <a:srgbClr val="862D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ker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5" name="Group 28"/>
            <p:cNvGrpSpPr>
              <a:grpSpLocks/>
            </p:cNvGrpSpPr>
            <p:nvPr/>
          </p:nvGrpSpPr>
          <p:grpSpPr bwMode="auto">
            <a:xfrm rot="20091520">
              <a:off x="8144993" y="5037730"/>
              <a:ext cx="238919" cy="239001"/>
              <a:chOff x="2381" y="2296"/>
              <a:chExt cx="91" cy="91"/>
            </a:xfrm>
            <a:solidFill>
              <a:srgbClr val="E7FCFF"/>
            </a:solidFill>
          </p:grpSpPr>
          <p:sp>
            <p:nvSpPr>
              <p:cNvPr id="129" name="Line 29"/>
              <p:cNvSpPr>
                <a:spLocks noChangeShapeType="1"/>
              </p:cNvSpPr>
              <p:nvPr/>
            </p:nvSpPr>
            <p:spPr bwMode="auto">
              <a:xfrm>
                <a:off x="2426" y="2296"/>
                <a:ext cx="0" cy="91"/>
              </a:xfrm>
              <a:prstGeom prst="line">
                <a:avLst/>
              </a:prstGeom>
              <a:grpFill/>
              <a:ln w="19050">
                <a:solidFill>
                  <a:srgbClr val="862D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0" name="Line 30"/>
              <p:cNvSpPr>
                <a:spLocks noChangeShapeType="1"/>
              </p:cNvSpPr>
              <p:nvPr/>
            </p:nvSpPr>
            <p:spPr bwMode="auto">
              <a:xfrm>
                <a:off x="2381" y="2296"/>
                <a:ext cx="91" cy="0"/>
              </a:xfrm>
              <a:prstGeom prst="line">
                <a:avLst/>
              </a:prstGeom>
              <a:grpFill/>
              <a:ln w="57150">
                <a:solidFill>
                  <a:srgbClr val="862D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26" name="54 Grupo"/>
          <p:cNvGrpSpPr/>
          <p:nvPr/>
        </p:nvGrpSpPr>
        <p:grpSpPr>
          <a:xfrm>
            <a:off x="5169274" y="5988706"/>
            <a:ext cx="552828" cy="357188"/>
            <a:chOff x="2269079" y="1233404"/>
            <a:chExt cx="552828" cy="357188"/>
          </a:xfrm>
          <a:solidFill>
            <a:srgbClr val="E7FCFF"/>
          </a:solidFill>
        </p:grpSpPr>
        <p:sp>
          <p:nvSpPr>
            <p:cNvPr id="113" name="112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ker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115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rgbClr val="862D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8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17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190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8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9" name="138 Grupo"/>
          <p:cNvGrpSpPr/>
          <p:nvPr/>
        </p:nvGrpSpPr>
        <p:grpSpPr>
          <a:xfrm>
            <a:off x="5293741" y="6096071"/>
            <a:ext cx="521362" cy="367714"/>
            <a:chOff x="8622638" y="5620583"/>
            <a:chExt cx="521362" cy="367714"/>
          </a:xfrm>
        </p:grpSpPr>
        <p:sp>
          <p:nvSpPr>
            <p:cNvPr id="133" name="132 Rectángulo"/>
            <p:cNvSpPr/>
            <p:nvPr/>
          </p:nvSpPr>
          <p:spPr>
            <a:xfrm>
              <a:off x="8622638" y="5620583"/>
              <a:ext cx="500062" cy="276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ker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 rot="1501438">
              <a:off x="8650410" y="5623230"/>
              <a:ext cx="493590" cy="365067"/>
              <a:chOff x="2134" y="1888"/>
              <a:chExt cx="188" cy="139"/>
            </a:xfrm>
            <a:solidFill>
              <a:schemeClr val="bg1">
                <a:lumMod val="85000"/>
              </a:schemeClr>
            </a:solidFill>
          </p:grpSpPr>
          <p:sp>
            <p:nvSpPr>
              <p:cNvPr id="135" name="Line 32"/>
              <p:cNvSpPr>
                <a:spLocks noChangeShapeType="1"/>
              </p:cNvSpPr>
              <p:nvPr/>
            </p:nvSpPr>
            <p:spPr bwMode="auto">
              <a:xfrm flipV="1">
                <a:off x="2134" y="1938"/>
                <a:ext cx="188" cy="89"/>
              </a:xfrm>
              <a:prstGeom prst="line">
                <a:avLst/>
              </a:prstGeom>
              <a:grpFill/>
              <a:ln w="57150">
                <a:solidFill>
                  <a:srgbClr val="862D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31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37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190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8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96673" name="56 Grupo"/>
          <p:cNvGrpSpPr/>
          <p:nvPr/>
        </p:nvGrpSpPr>
        <p:grpSpPr>
          <a:xfrm>
            <a:off x="5282170" y="6096071"/>
            <a:ext cx="521362" cy="367714"/>
            <a:chOff x="3262313" y="1657350"/>
            <a:chExt cx="521362" cy="367714"/>
          </a:xfrm>
          <a:solidFill>
            <a:schemeClr val="bg1">
              <a:lumMod val="85000"/>
            </a:schemeClr>
          </a:solidFill>
        </p:grpSpPr>
        <p:sp>
          <p:nvSpPr>
            <p:cNvPr id="104" name="103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ker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96674" name="Group 31"/>
            <p:cNvGrpSpPr>
              <a:grpSpLocks/>
            </p:cNvGrpSpPr>
            <p:nvPr/>
          </p:nvGrpSpPr>
          <p:grpSpPr bwMode="auto">
            <a:xfrm rot="1501438">
              <a:off x="3290085" y="1659997"/>
              <a:ext cx="493590" cy="365067"/>
              <a:chOff x="2134" y="1888"/>
              <a:chExt cx="188" cy="139"/>
            </a:xfrm>
            <a:grpFill/>
          </p:grpSpPr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 flipV="1">
                <a:off x="2134" y="1938"/>
                <a:ext cx="188" cy="89"/>
              </a:xfrm>
              <a:prstGeom prst="line">
                <a:avLst/>
              </a:prstGeom>
              <a:grpFill/>
              <a:ln w="57150">
                <a:solidFill>
                  <a:srgbClr val="862D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96690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10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190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1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144" name="143 CuadroTexto"/>
          <p:cNvSpPr txBox="1"/>
          <p:nvPr/>
        </p:nvSpPr>
        <p:spPr>
          <a:xfrm>
            <a:off x="4462272" y="963168"/>
            <a:ext cx="241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Observar la posición de las escobillas</a:t>
            </a:r>
            <a:endParaRPr lang="es-ES_tradnl" sz="18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6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67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5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6924" grpId="0"/>
      <p:bldP spid="166924" grpId="1"/>
      <p:bldP spid="166925" grpId="0"/>
      <p:bldP spid="166925" grpId="1"/>
      <p:bldP spid="166927" grpId="0" animBg="1"/>
      <p:bldP spid="166927" grpId="1" animBg="1"/>
      <p:bldP spid="166928" grpId="0" animBg="1"/>
      <p:bldP spid="166940" grpId="0" animBg="1"/>
      <p:bldP spid="166940" grpId="1" animBg="1"/>
      <p:bldP spid="166981" grpId="0" animBg="1"/>
      <p:bldP spid="82" grpId="0"/>
      <p:bldP spid="82" grpId="1"/>
      <p:bldP spid="83" grpId="0" animBg="1"/>
      <p:bldP spid="85" grpId="0" animBg="1"/>
      <p:bldP spid="86" grpId="0" animBg="1"/>
      <p:bldP spid="93" grpId="0"/>
      <p:bldP spid="93" grpId="1"/>
      <p:bldP spid="100" grpId="0"/>
      <p:bldP spid="100" grpId="1"/>
      <p:bldP spid="119" grpId="0" animBg="1"/>
      <p:bldP spid="119" grpId="1" animBg="1"/>
      <p:bldP spid="119" grpId="2" animBg="1"/>
      <p:bldP spid="84" grpId="0" animBg="1"/>
      <p:bldP spid="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CuadroTexto"/>
          <p:cNvSpPr txBox="1">
            <a:spLocks noChangeArrowheads="1"/>
          </p:cNvSpPr>
          <p:nvPr/>
        </p:nvSpPr>
        <p:spPr bwMode="auto">
          <a:xfrm>
            <a:off x="0" y="1474788"/>
            <a:ext cx="9144000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>
                <a:solidFill>
                  <a:srgbClr val="000000"/>
                </a:solidFill>
                <a:latin typeface="Calibri" pitchFamily="34" charset="0"/>
              </a:rPr>
              <a:t>BOLETÍN OFICIAL DEL ESTADO</a:t>
            </a:r>
          </a:p>
          <a:p>
            <a:pPr algn="ctr">
              <a:lnSpc>
                <a:spcPct val="150000"/>
              </a:lnSpc>
            </a:pPr>
            <a:r>
              <a:rPr lang="es-ES_tradnl" sz="1800" b="1">
                <a:solidFill>
                  <a:srgbClr val="000000"/>
                </a:solidFill>
                <a:latin typeface="Calibri" pitchFamily="34" charset="0"/>
              </a:rPr>
              <a:t>Sábado 3 de enero de 2015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</a:rPr>
              <a:t>Real Decreto 1105/2014, de 26 de diciembre, por el que se establece  el currículo básico de</a:t>
            </a:r>
          </a:p>
          <a:p>
            <a:pPr algn="ctr"/>
            <a:r>
              <a:rPr lang="es-ES_tradnl" sz="1800" b="1">
                <a:solidFill>
                  <a:srgbClr val="000000"/>
                </a:solidFill>
                <a:latin typeface="Calibri" pitchFamily="34" charset="0"/>
              </a:rPr>
              <a:t>La Educación Secundaria Obligatoria y del Bachillerato.</a:t>
            </a:r>
          </a:p>
          <a:p>
            <a:pPr algn="ctr"/>
            <a:endParaRPr lang="es-ES_tradnl" sz="18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DVC00218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1965325" y="2606675"/>
            <a:ext cx="123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dirty="0">
                <a:solidFill>
                  <a:srgbClr val="FFFF00"/>
                </a:solidFill>
                <a:latin typeface="Arial"/>
                <a:cs typeface="Arial" charset="0"/>
              </a:rPr>
              <a:t>Escobilla</a:t>
            </a:r>
          </a:p>
        </p:txBody>
      </p:sp>
      <p:grpSp>
        <p:nvGrpSpPr>
          <p:cNvPr id="2" name="10 Grupo"/>
          <p:cNvGrpSpPr/>
          <p:nvPr/>
        </p:nvGrpSpPr>
        <p:grpSpPr>
          <a:xfrm>
            <a:off x="4365625" y="1897063"/>
            <a:ext cx="1235075" cy="2005012"/>
            <a:chOff x="4365625" y="1897063"/>
            <a:chExt cx="1235075" cy="2005012"/>
          </a:xfrm>
        </p:grpSpPr>
        <p:sp>
          <p:nvSpPr>
            <p:cNvPr id="24580" name="Text Box 15"/>
            <p:cNvSpPr txBox="1">
              <a:spLocks noChangeArrowheads="1"/>
            </p:cNvSpPr>
            <p:nvPr/>
          </p:nvSpPr>
          <p:spPr bwMode="auto">
            <a:xfrm>
              <a:off x="4365625" y="1897063"/>
              <a:ext cx="12350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1800" dirty="0">
                  <a:solidFill>
                    <a:srgbClr val="FFFF00"/>
                  </a:solidFill>
                  <a:latin typeface="Arial"/>
                  <a:cs typeface="Arial" charset="0"/>
                </a:rPr>
                <a:t>Delga</a:t>
              </a:r>
            </a:p>
          </p:txBody>
        </p:sp>
        <p:sp>
          <p:nvSpPr>
            <p:cNvPr id="24581" name="Text Box 15"/>
            <p:cNvSpPr txBox="1">
              <a:spLocks noChangeArrowheads="1"/>
            </p:cNvSpPr>
            <p:nvPr/>
          </p:nvSpPr>
          <p:spPr bwMode="auto">
            <a:xfrm>
              <a:off x="4365625" y="3532188"/>
              <a:ext cx="12350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" sz="1800">
                  <a:solidFill>
                    <a:srgbClr val="FFFF00"/>
                  </a:solidFill>
                  <a:latin typeface="Arial"/>
                  <a:cs typeface="Arial" charset="0"/>
                </a:rPr>
                <a:t>Delga</a:t>
              </a:r>
            </a:p>
          </p:txBody>
        </p:sp>
      </p:grp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6583363" y="2595563"/>
            <a:ext cx="123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dirty="0">
                <a:solidFill>
                  <a:srgbClr val="FFFF00"/>
                </a:solidFill>
                <a:latin typeface="Arial"/>
                <a:cs typeface="Arial" charset="0"/>
              </a:rPr>
              <a:t>Escobilla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3040063" y="2811463"/>
            <a:ext cx="868362" cy="0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5703888" y="2811463"/>
            <a:ext cx="868362" cy="0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FFFF00"/>
                </a:solidFill>
                <a:latin typeface="Arial"/>
                <a:cs typeface="Arial" charset="0"/>
              </a:rPr>
              <a:t>Posición de las escobillas para generar corriente continua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23420" y="3488436"/>
            <a:ext cx="1235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smtClean="0">
                <a:solidFill>
                  <a:srgbClr val="FFFF00"/>
                </a:solidFill>
                <a:latin typeface="Arial"/>
                <a:cs typeface="Arial" charset="0"/>
              </a:rPr>
              <a:t>Aislante</a:t>
            </a:r>
            <a:endParaRPr lang="es-ES" sz="1800" dirty="0">
              <a:solidFill>
                <a:srgbClr val="FFFF00"/>
              </a:solidFill>
              <a:latin typeface="Arial"/>
              <a:cs typeface="Arial" charset="0"/>
            </a:endParaRPr>
          </a:p>
        </p:txBody>
      </p:sp>
      <p:grpSp>
        <p:nvGrpSpPr>
          <p:cNvPr id="3" name="11 Grupo"/>
          <p:cNvGrpSpPr/>
          <p:nvPr/>
        </p:nvGrpSpPr>
        <p:grpSpPr>
          <a:xfrm>
            <a:off x="4706114" y="2791968"/>
            <a:ext cx="1402078" cy="804672"/>
            <a:chOff x="3547874" y="1865376"/>
            <a:chExt cx="1402078" cy="804672"/>
          </a:xfrm>
        </p:grpSpPr>
        <p:cxnSp>
          <p:nvCxnSpPr>
            <p:cNvPr id="15" name="14 Conector recto"/>
            <p:cNvCxnSpPr/>
            <p:nvPr/>
          </p:nvCxnSpPr>
          <p:spPr>
            <a:xfrm flipH="1" flipV="1">
              <a:off x="3547874" y="1865376"/>
              <a:ext cx="1402078" cy="780288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 flipV="1">
              <a:off x="4035552" y="2401824"/>
              <a:ext cx="865632" cy="268224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04888" y="3310751"/>
            <a:ext cx="3167062" cy="790575"/>
            <a:chOff x="2653" y="799"/>
            <a:chExt cx="1995" cy="498"/>
          </a:xfrm>
        </p:grpSpPr>
        <p:sp>
          <p:nvSpPr>
            <p:cNvPr id="129" name="Rectangle 25" descr="Horizontal estrecha"/>
            <p:cNvSpPr>
              <a:spLocks noChangeArrowheads="1"/>
            </p:cNvSpPr>
            <p:nvPr/>
          </p:nvSpPr>
          <p:spPr bwMode="auto">
            <a:xfrm>
              <a:off x="2653" y="799"/>
              <a:ext cx="1995" cy="498"/>
            </a:xfrm>
            <a:prstGeom prst="rect">
              <a:avLst/>
            </a:prstGeom>
            <a:pattFill prst="narHorz">
              <a:fgClr>
                <a:srgbClr val="C78B1F"/>
              </a:fgClr>
              <a:bgClr>
                <a:schemeClr val="bg1"/>
              </a:bgClr>
            </a:pattFill>
            <a:ln w="9525">
              <a:solidFill>
                <a:srgbClr val="C78B1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30" name="Oval 26"/>
            <p:cNvSpPr>
              <a:spLocks noChangeArrowheads="1"/>
            </p:cNvSpPr>
            <p:nvPr/>
          </p:nvSpPr>
          <p:spPr bwMode="auto">
            <a:xfrm>
              <a:off x="3511" y="902"/>
              <a:ext cx="278" cy="278"/>
            </a:xfrm>
            <a:prstGeom prst="ellipse">
              <a:avLst/>
            </a:prstGeom>
            <a:solidFill>
              <a:srgbClr val="C78B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31" name="Line 27"/>
            <p:cNvSpPr>
              <a:spLocks noChangeShapeType="1"/>
            </p:cNvSpPr>
            <p:nvPr/>
          </p:nvSpPr>
          <p:spPr bwMode="auto">
            <a:xfrm rot="-5400000">
              <a:off x="3514" y="1037"/>
              <a:ext cx="2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4562" name="Oval 2"/>
          <p:cNvSpPr>
            <a:spLocks noChangeArrowheads="1"/>
          </p:cNvSpPr>
          <p:nvPr/>
        </p:nvSpPr>
        <p:spPr bwMode="auto">
          <a:xfrm>
            <a:off x="649288" y="1847995"/>
            <a:ext cx="3889375" cy="3889375"/>
          </a:xfrm>
          <a:prstGeom prst="ellips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1152525" y="1487632"/>
            <a:ext cx="1588" cy="1008063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4033838" y="1487632"/>
            <a:ext cx="1587" cy="1008063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92213" y="1919432"/>
            <a:ext cx="2806700" cy="6492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52525" y="1487632"/>
            <a:ext cx="2881313" cy="561975"/>
            <a:chOff x="1655" y="1434"/>
            <a:chExt cx="1815" cy="408"/>
          </a:xfrm>
        </p:grpSpPr>
        <p:sp>
          <p:nvSpPr>
            <p:cNvPr id="194636" name="Rectangle 7"/>
            <p:cNvSpPr>
              <a:spLocks noChangeArrowheads="1"/>
            </p:cNvSpPr>
            <p:nvPr/>
          </p:nvSpPr>
          <p:spPr bwMode="auto">
            <a:xfrm>
              <a:off x="1655" y="1434"/>
              <a:ext cx="91" cy="4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37" name="Rectangle 8"/>
            <p:cNvSpPr>
              <a:spLocks noChangeArrowheads="1"/>
            </p:cNvSpPr>
            <p:nvPr/>
          </p:nvSpPr>
          <p:spPr bwMode="auto">
            <a:xfrm>
              <a:off x="3379" y="1434"/>
              <a:ext cx="91" cy="40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38" name="Rectangle 9"/>
            <p:cNvSpPr>
              <a:spLocks noChangeArrowheads="1"/>
            </p:cNvSpPr>
            <p:nvPr/>
          </p:nvSpPr>
          <p:spPr bwMode="auto">
            <a:xfrm>
              <a:off x="2562" y="1434"/>
              <a:ext cx="817" cy="40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39" name="Rectangle 10"/>
            <p:cNvSpPr>
              <a:spLocks noChangeArrowheads="1"/>
            </p:cNvSpPr>
            <p:nvPr/>
          </p:nvSpPr>
          <p:spPr bwMode="auto">
            <a:xfrm>
              <a:off x="1746" y="1434"/>
              <a:ext cx="817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66928" name="Litebulb"/>
          <p:cNvSpPr>
            <a:spLocks noEditPoints="1" noChangeArrowheads="1"/>
          </p:cNvSpPr>
          <p:nvPr/>
        </p:nvSpPr>
        <p:spPr bwMode="auto">
          <a:xfrm flipH="1">
            <a:off x="6227763" y="5186507"/>
            <a:ext cx="912812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530975" y="6207270"/>
            <a:ext cx="306388" cy="347662"/>
            <a:chOff x="2488" y="2178"/>
            <a:chExt cx="193" cy="219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490" y="2178"/>
              <a:ext cx="191" cy="115"/>
              <a:chOff x="2490" y="2178"/>
              <a:chExt cx="191" cy="115"/>
            </a:xfrm>
          </p:grpSpPr>
          <p:sp>
            <p:nvSpPr>
              <p:cNvPr id="194633" name="Rectangle 19"/>
              <p:cNvSpPr>
                <a:spLocks noChangeArrowheads="1"/>
              </p:cNvSpPr>
              <p:nvPr/>
            </p:nvSpPr>
            <p:spPr bwMode="auto">
              <a:xfrm>
                <a:off x="2491" y="2178"/>
                <a:ext cx="185" cy="1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34" name="Line 20"/>
              <p:cNvSpPr>
                <a:spLocks noChangeShapeType="1"/>
              </p:cNvSpPr>
              <p:nvPr/>
            </p:nvSpPr>
            <p:spPr bwMode="auto">
              <a:xfrm>
                <a:off x="2490" y="2216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635" name="Line 21"/>
              <p:cNvSpPr>
                <a:spLocks noChangeShapeType="1"/>
              </p:cNvSpPr>
              <p:nvPr/>
            </p:nvSpPr>
            <p:spPr bwMode="auto">
              <a:xfrm>
                <a:off x="2490" y="2255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94631" name="AutoShape 22"/>
            <p:cNvSpPr>
              <a:spLocks noChangeArrowheads="1"/>
            </p:cNvSpPr>
            <p:nvPr/>
          </p:nvSpPr>
          <p:spPr bwMode="auto">
            <a:xfrm flipV="1">
              <a:off x="2488" y="2213"/>
              <a:ext cx="191" cy="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10" y="10800"/>
                  </a:moveTo>
                  <a:cubicBezTo>
                    <a:pt x="9610" y="10142"/>
                    <a:pt x="10142" y="9610"/>
                    <a:pt x="10800" y="9610"/>
                  </a:cubicBezTo>
                  <a:cubicBezTo>
                    <a:pt x="11457" y="9609"/>
                    <a:pt x="11989" y="10142"/>
                    <a:pt x="1199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32" name="Rectangle 23"/>
            <p:cNvSpPr>
              <a:spLocks noChangeArrowheads="1"/>
            </p:cNvSpPr>
            <p:nvPr/>
          </p:nvSpPr>
          <p:spPr bwMode="auto">
            <a:xfrm>
              <a:off x="2562" y="2303"/>
              <a:ext cx="4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004888" y="3322782"/>
            <a:ext cx="3167062" cy="790575"/>
            <a:chOff x="2653" y="799"/>
            <a:chExt cx="1995" cy="498"/>
          </a:xfrm>
        </p:grpSpPr>
        <p:sp>
          <p:nvSpPr>
            <p:cNvPr id="194627" name="Rectangle 25" descr="Horizontal estrecha"/>
            <p:cNvSpPr>
              <a:spLocks noChangeArrowheads="1"/>
            </p:cNvSpPr>
            <p:nvPr/>
          </p:nvSpPr>
          <p:spPr bwMode="auto">
            <a:xfrm>
              <a:off x="2653" y="799"/>
              <a:ext cx="1995" cy="498"/>
            </a:xfrm>
            <a:prstGeom prst="rect">
              <a:avLst/>
            </a:prstGeom>
            <a:pattFill prst="narHorz">
              <a:fgClr>
                <a:srgbClr val="C78B1F"/>
              </a:fgClr>
              <a:bgClr>
                <a:schemeClr val="bg1"/>
              </a:bgClr>
            </a:pattFill>
            <a:ln w="9525">
              <a:solidFill>
                <a:srgbClr val="C78B1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28" name="Oval 26"/>
            <p:cNvSpPr>
              <a:spLocks noChangeArrowheads="1"/>
            </p:cNvSpPr>
            <p:nvPr/>
          </p:nvSpPr>
          <p:spPr bwMode="auto">
            <a:xfrm>
              <a:off x="3511" y="902"/>
              <a:ext cx="278" cy="278"/>
            </a:xfrm>
            <a:prstGeom prst="ellipse">
              <a:avLst/>
            </a:prstGeom>
            <a:solidFill>
              <a:srgbClr val="C78B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29" name="Line 27"/>
            <p:cNvSpPr>
              <a:spLocks noChangeShapeType="1"/>
            </p:cNvSpPr>
            <p:nvPr/>
          </p:nvSpPr>
          <p:spPr bwMode="auto">
            <a:xfrm rot="-5400000">
              <a:off x="3514" y="1037"/>
              <a:ext cx="2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4570" name="Rectangle 29"/>
          <p:cNvSpPr>
            <a:spLocks noChangeArrowheads="1"/>
          </p:cNvSpPr>
          <p:nvPr/>
        </p:nvSpPr>
        <p:spPr bwMode="auto">
          <a:xfrm>
            <a:off x="433388" y="5523057"/>
            <a:ext cx="4319587" cy="2857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4571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Producción de una corriente alterna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81188" y="3673620"/>
            <a:ext cx="1439862" cy="1855787"/>
            <a:chOff x="3878" y="2272"/>
            <a:chExt cx="907" cy="885"/>
          </a:xfrm>
        </p:grpSpPr>
        <p:sp>
          <p:nvSpPr>
            <p:cNvPr id="194625" name="Freeform 32"/>
            <p:cNvSpPr>
              <a:spLocks/>
            </p:cNvSpPr>
            <p:nvPr/>
          </p:nvSpPr>
          <p:spPr bwMode="auto">
            <a:xfrm>
              <a:off x="3878" y="2341"/>
              <a:ext cx="907" cy="816"/>
            </a:xfrm>
            <a:custGeom>
              <a:avLst/>
              <a:gdLst>
                <a:gd name="T0" fmla="*/ 0 w 907"/>
                <a:gd name="T1" fmla="*/ 362 h 816"/>
                <a:gd name="T2" fmla="*/ 317 w 907"/>
                <a:gd name="T3" fmla="*/ 0 h 816"/>
                <a:gd name="T4" fmla="*/ 589 w 907"/>
                <a:gd name="T5" fmla="*/ 0 h 816"/>
                <a:gd name="T6" fmla="*/ 907 w 907"/>
                <a:gd name="T7" fmla="*/ 362 h 816"/>
                <a:gd name="T8" fmla="*/ 907 w 907"/>
                <a:gd name="T9" fmla="*/ 816 h 816"/>
                <a:gd name="T10" fmla="*/ 0 w 907"/>
                <a:gd name="T11" fmla="*/ 816 h 816"/>
                <a:gd name="T12" fmla="*/ 0 w 907"/>
                <a:gd name="T13" fmla="*/ 362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7"/>
                <a:gd name="T22" fmla="*/ 0 h 816"/>
                <a:gd name="T23" fmla="*/ 907 w 907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7" h="816">
                  <a:moveTo>
                    <a:pt x="0" y="362"/>
                  </a:moveTo>
                  <a:lnTo>
                    <a:pt x="317" y="0"/>
                  </a:lnTo>
                  <a:lnTo>
                    <a:pt x="589" y="0"/>
                  </a:lnTo>
                  <a:lnTo>
                    <a:pt x="907" y="362"/>
                  </a:lnTo>
                  <a:lnTo>
                    <a:pt x="907" y="816"/>
                  </a:lnTo>
                  <a:lnTo>
                    <a:pt x="0" y="816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26" name="Oval 33"/>
            <p:cNvSpPr>
              <a:spLocks noChangeArrowheads="1"/>
            </p:cNvSpPr>
            <p:nvPr/>
          </p:nvSpPr>
          <p:spPr bwMode="auto">
            <a:xfrm>
              <a:off x="4180" y="2272"/>
              <a:ext cx="302" cy="25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192338" y="3573607"/>
            <a:ext cx="166687" cy="1889125"/>
            <a:chOff x="1633" y="2110"/>
            <a:chExt cx="105" cy="1190"/>
          </a:xfrm>
        </p:grpSpPr>
        <p:sp>
          <p:nvSpPr>
            <p:cNvPr id="194622" name="Arc 35"/>
            <p:cNvSpPr>
              <a:spLocks/>
            </p:cNvSpPr>
            <p:nvPr/>
          </p:nvSpPr>
          <p:spPr bwMode="auto">
            <a:xfrm rot="4071702">
              <a:off x="1594" y="2149"/>
              <a:ext cx="184" cy="105"/>
            </a:xfrm>
            <a:custGeom>
              <a:avLst/>
              <a:gdLst>
                <a:gd name="T0" fmla="*/ 0 w 37357"/>
                <a:gd name="T1" fmla="*/ 0 h 21600"/>
                <a:gd name="T2" fmla="*/ 0 w 37357"/>
                <a:gd name="T3" fmla="*/ 0 h 21600"/>
                <a:gd name="T4" fmla="*/ 0 w 37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37357"/>
                <a:gd name="T10" fmla="*/ 0 h 21600"/>
                <a:gd name="T11" fmla="*/ 37357 w 37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57" h="21600" fill="none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</a:path>
                <a:path w="37357" h="21600" stroke="0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  <a:lnTo>
                    <a:pt x="15757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23" name="Line 36"/>
            <p:cNvSpPr>
              <a:spLocks noChangeShapeType="1"/>
            </p:cNvSpPr>
            <p:nvPr/>
          </p:nvSpPr>
          <p:spPr bwMode="auto">
            <a:xfrm flipH="1">
              <a:off x="1680" y="2317"/>
              <a:ext cx="5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24" name="Line 37"/>
            <p:cNvSpPr>
              <a:spLocks noChangeShapeType="1"/>
            </p:cNvSpPr>
            <p:nvPr/>
          </p:nvSpPr>
          <p:spPr bwMode="auto">
            <a:xfrm flipH="1">
              <a:off x="1676" y="2502"/>
              <a:ext cx="6" cy="7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 flipH="1">
            <a:off x="2820988" y="3573607"/>
            <a:ext cx="166687" cy="1889125"/>
            <a:chOff x="1633" y="2110"/>
            <a:chExt cx="105" cy="1190"/>
          </a:xfrm>
        </p:grpSpPr>
        <p:sp>
          <p:nvSpPr>
            <p:cNvPr id="194619" name="Arc 39"/>
            <p:cNvSpPr>
              <a:spLocks/>
            </p:cNvSpPr>
            <p:nvPr/>
          </p:nvSpPr>
          <p:spPr bwMode="auto">
            <a:xfrm rot="4071702">
              <a:off x="1594" y="2149"/>
              <a:ext cx="184" cy="105"/>
            </a:xfrm>
            <a:custGeom>
              <a:avLst/>
              <a:gdLst>
                <a:gd name="T0" fmla="*/ 0 w 37357"/>
                <a:gd name="T1" fmla="*/ 0 h 21600"/>
                <a:gd name="T2" fmla="*/ 0 w 37357"/>
                <a:gd name="T3" fmla="*/ 0 h 21600"/>
                <a:gd name="T4" fmla="*/ 0 w 37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37357"/>
                <a:gd name="T10" fmla="*/ 0 h 21600"/>
                <a:gd name="T11" fmla="*/ 37357 w 37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357" h="21600" fill="none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</a:path>
                <a:path w="37357" h="21600" stroke="0" extrusionOk="0">
                  <a:moveTo>
                    <a:pt x="-1" y="6825"/>
                  </a:moveTo>
                  <a:cubicBezTo>
                    <a:pt x="4083" y="2470"/>
                    <a:pt x="9787" y="-1"/>
                    <a:pt x="15757" y="0"/>
                  </a:cubicBezTo>
                  <a:cubicBezTo>
                    <a:pt x="27686" y="0"/>
                    <a:pt x="37357" y="9670"/>
                    <a:pt x="37357" y="21600"/>
                  </a:cubicBezTo>
                  <a:lnTo>
                    <a:pt x="15757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20" name="Line 40"/>
            <p:cNvSpPr>
              <a:spLocks noChangeShapeType="1"/>
            </p:cNvSpPr>
            <p:nvPr/>
          </p:nvSpPr>
          <p:spPr bwMode="auto">
            <a:xfrm flipH="1">
              <a:off x="1680" y="2317"/>
              <a:ext cx="5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21" name="Line 41"/>
            <p:cNvSpPr>
              <a:spLocks noChangeShapeType="1"/>
            </p:cNvSpPr>
            <p:nvPr/>
          </p:nvSpPr>
          <p:spPr bwMode="auto">
            <a:xfrm flipH="1">
              <a:off x="1676" y="2502"/>
              <a:ext cx="6" cy="7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089150" y="5013470"/>
            <a:ext cx="1008063" cy="360362"/>
            <a:chOff x="2439" y="2914"/>
            <a:chExt cx="635" cy="227"/>
          </a:xfrm>
        </p:grpSpPr>
        <p:sp>
          <p:nvSpPr>
            <p:cNvPr id="194615" name="Oval 43"/>
            <p:cNvSpPr>
              <a:spLocks noChangeArrowheads="1"/>
            </p:cNvSpPr>
            <p:nvPr/>
          </p:nvSpPr>
          <p:spPr bwMode="auto">
            <a:xfrm>
              <a:off x="2439" y="2914"/>
              <a:ext cx="227" cy="22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16" name="Oval 44"/>
            <p:cNvSpPr>
              <a:spLocks noChangeArrowheads="1"/>
            </p:cNvSpPr>
            <p:nvPr/>
          </p:nvSpPr>
          <p:spPr bwMode="auto">
            <a:xfrm>
              <a:off x="2847" y="2914"/>
              <a:ext cx="227" cy="2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17" name="Oval 45"/>
            <p:cNvSpPr>
              <a:spLocks noChangeArrowheads="1"/>
            </p:cNvSpPr>
            <p:nvPr/>
          </p:nvSpPr>
          <p:spPr bwMode="auto">
            <a:xfrm>
              <a:off x="2484" y="2960"/>
              <a:ext cx="134" cy="13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94618" name="Oval 46"/>
            <p:cNvSpPr>
              <a:spLocks noChangeArrowheads="1"/>
            </p:cNvSpPr>
            <p:nvPr/>
          </p:nvSpPr>
          <p:spPr bwMode="auto">
            <a:xfrm>
              <a:off x="2893" y="2960"/>
              <a:ext cx="134" cy="13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94576" name="Oval 47"/>
          <p:cNvSpPr>
            <a:spLocks noChangeArrowheads="1"/>
          </p:cNvSpPr>
          <p:nvPr/>
        </p:nvSpPr>
        <p:spPr bwMode="auto">
          <a:xfrm>
            <a:off x="2209800" y="5132532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4577" name="Oval 48"/>
          <p:cNvSpPr>
            <a:spLocks noChangeArrowheads="1"/>
          </p:cNvSpPr>
          <p:nvPr/>
        </p:nvSpPr>
        <p:spPr bwMode="auto">
          <a:xfrm>
            <a:off x="2860675" y="5135707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4578" name="Freeform 49"/>
          <p:cNvSpPr>
            <a:spLocks/>
          </p:cNvSpPr>
          <p:nvPr/>
        </p:nvSpPr>
        <p:spPr bwMode="auto">
          <a:xfrm>
            <a:off x="2266950" y="5188095"/>
            <a:ext cx="4462463" cy="1349375"/>
          </a:xfrm>
          <a:custGeom>
            <a:avLst/>
            <a:gdLst>
              <a:gd name="T0" fmla="*/ 0 w 2811"/>
              <a:gd name="T1" fmla="*/ 0 h 871"/>
              <a:gd name="T2" fmla="*/ 0 w 2811"/>
              <a:gd name="T3" fmla="*/ 2147483647 h 871"/>
              <a:gd name="T4" fmla="*/ 2147483647 w 2811"/>
              <a:gd name="T5" fmla="*/ 2147483647 h 871"/>
              <a:gd name="T6" fmla="*/ 0 60000 65536"/>
              <a:gd name="T7" fmla="*/ 0 60000 65536"/>
              <a:gd name="T8" fmla="*/ 0 60000 65536"/>
              <a:gd name="T9" fmla="*/ 0 w 2811"/>
              <a:gd name="T10" fmla="*/ 0 h 871"/>
              <a:gd name="T11" fmla="*/ 2811 w 2811"/>
              <a:gd name="T12" fmla="*/ 871 h 8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1" h="871">
                <a:moveTo>
                  <a:pt x="0" y="0"/>
                </a:moveTo>
                <a:lnTo>
                  <a:pt x="0" y="871"/>
                </a:lnTo>
                <a:lnTo>
                  <a:pt x="2811" y="871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79" name="Freeform 50"/>
          <p:cNvSpPr>
            <a:spLocks/>
          </p:cNvSpPr>
          <p:nvPr/>
        </p:nvSpPr>
        <p:spPr bwMode="auto">
          <a:xfrm>
            <a:off x="2914650" y="5188095"/>
            <a:ext cx="3617913" cy="1143000"/>
          </a:xfrm>
          <a:custGeom>
            <a:avLst/>
            <a:gdLst>
              <a:gd name="T0" fmla="*/ 0 w 2016"/>
              <a:gd name="T1" fmla="*/ 0 h 658"/>
              <a:gd name="T2" fmla="*/ 0 w 2016"/>
              <a:gd name="T3" fmla="*/ 2147483647 h 658"/>
              <a:gd name="T4" fmla="*/ 2147483647 w 2016"/>
              <a:gd name="T5" fmla="*/ 2147483647 h 658"/>
              <a:gd name="T6" fmla="*/ 0 60000 65536"/>
              <a:gd name="T7" fmla="*/ 0 60000 65536"/>
              <a:gd name="T8" fmla="*/ 0 60000 65536"/>
              <a:gd name="T9" fmla="*/ 0 w 2016"/>
              <a:gd name="T10" fmla="*/ 0 h 658"/>
              <a:gd name="T11" fmla="*/ 2016 w 2016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658">
                <a:moveTo>
                  <a:pt x="0" y="0"/>
                </a:moveTo>
                <a:lnTo>
                  <a:pt x="0" y="658"/>
                </a:lnTo>
                <a:lnTo>
                  <a:pt x="2016" y="658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80" name="Rectangle 51"/>
          <p:cNvSpPr>
            <a:spLocks noChangeArrowheads="1"/>
          </p:cNvSpPr>
          <p:nvPr/>
        </p:nvSpPr>
        <p:spPr bwMode="auto">
          <a:xfrm>
            <a:off x="4932363" y="2665557"/>
            <a:ext cx="395922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4581" name="Rectangle 52"/>
          <p:cNvSpPr>
            <a:spLocks noChangeArrowheads="1"/>
          </p:cNvSpPr>
          <p:nvPr/>
        </p:nvSpPr>
        <p:spPr bwMode="auto">
          <a:xfrm>
            <a:off x="5872163" y="3057670"/>
            <a:ext cx="1995487" cy="796925"/>
          </a:xfrm>
          <a:prstGeom prst="rect">
            <a:avLst/>
          </a:prstGeom>
          <a:solidFill>
            <a:srgbClr val="C894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4582" name="Freeform 53"/>
          <p:cNvSpPr>
            <a:spLocks/>
          </p:cNvSpPr>
          <p:nvPr/>
        </p:nvSpPr>
        <p:spPr bwMode="auto">
          <a:xfrm>
            <a:off x="6391275" y="3057670"/>
            <a:ext cx="917575" cy="796925"/>
          </a:xfrm>
          <a:custGeom>
            <a:avLst/>
            <a:gdLst>
              <a:gd name="T0" fmla="*/ 0 w 1043"/>
              <a:gd name="T1" fmla="*/ 2147483647 h 907"/>
              <a:gd name="T2" fmla="*/ 0 w 1043"/>
              <a:gd name="T3" fmla="*/ 2147483647 h 907"/>
              <a:gd name="T4" fmla="*/ 2147483647 w 1043"/>
              <a:gd name="T5" fmla="*/ 2147483647 h 907"/>
              <a:gd name="T6" fmla="*/ 2147483647 w 1043"/>
              <a:gd name="T7" fmla="*/ 0 h 907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907"/>
              <a:gd name="T14" fmla="*/ 1043 w 1043"/>
              <a:gd name="T15" fmla="*/ 907 h 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907">
                <a:moveTo>
                  <a:pt x="0" y="907"/>
                </a:moveTo>
                <a:lnTo>
                  <a:pt x="0" y="453"/>
                </a:lnTo>
                <a:lnTo>
                  <a:pt x="1043" y="453"/>
                </a:lnTo>
                <a:lnTo>
                  <a:pt x="1043" y="0"/>
                </a:lnTo>
              </a:path>
            </a:pathLst>
          </a:custGeom>
          <a:noFill/>
          <a:ln w="76200" cmpd="sng">
            <a:solidFill>
              <a:srgbClr val="7A0000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83" name="Oval 65"/>
          <p:cNvSpPr>
            <a:spLocks noChangeArrowheads="1"/>
          </p:cNvSpPr>
          <p:nvPr/>
        </p:nvSpPr>
        <p:spPr bwMode="auto">
          <a:xfrm>
            <a:off x="5786438" y="3057670"/>
            <a:ext cx="166687" cy="800100"/>
          </a:xfrm>
          <a:prstGeom prst="ellipse">
            <a:avLst/>
          </a:prstGeom>
          <a:solidFill>
            <a:srgbClr val="C894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94584" name="Line 66"/>
          <p:cNvSpPr>
            <a:spLocks noChangeShapeType="1"/>
          </p:cNvSpPr>
          <p:nvPr/>
        </p:nvSpPr>
        <p:spPr bwMode="auto">
          <a:xfrm>
            <a:off x="5075238" y="3457720"/>
            <a:ext cx="7794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85" name="Line 67"/>
          <p:cNvSpPr>
            <a:spLocks noChangeShapeType="1"/>
          </p:cNvSpPr>
          <p:nvPr/>
        </p:nvSpPr>
        <p:spPr bwMode="auto">
          <a:xfrm>
            <a:off x="7874000" y="3457720"/>
            <a:ext cx="7794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86" name="Oval 68"/>
          <p:cNvSpPr>
            <a:spLocks noChangeArrowheads="1"/>
          </p:cNvSpPr>
          <p:nvPr/>
        </p:nvSpPr>
        <p:spPr bwMode="auto">
          <a:xfrm>
            <a:off x="7781925" y="3057670"/>
            <a:ext cx="166688" cy="800100"/>
          </a:xfrm>
          <a:prstGeom prst="ellipse">
            <a:avLst/>
          </a:prstGeom>
          <a:solidFill>
            <a:srgbClr val="C894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1" name="87 Grupo"/>
          <p:cNvGrpSpPr>
            <a:grpSpLocks/>
          </p:cNvGrpSpPr>
          <p:nvPr/>
        </p:nvGrpSpPr>
        <p:grpSpPr bwMode="auto">
          <a:xfrm>
            <a:off x="6035675" y="2113107"/>
            <a:ext cx="1543050" cy="1725613"/>
            <a:chOff x="6035533" y="2114550"/>
            <a:chExt cx="1542200" cy="1725930"/>
          </a:xfrm>
        </p:grpSpPr>
        <p:cxnSp>
          <p:nvCxnSpPr>
            <p:cNvPr id="77" name="76 Conector recto de flecha"/>
            <p:cNvCxnSpPr/>
            <p:nvPr/>
          </p:nvCxnSpPr>
          <p:spPr>
            <a:xfrm flipH="1">
              <a:off x="6035533" y="2125665"/>
              <a:ext cx="318912" cy="87963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 de flecha"/>
            <p:cNvCxnSpPr/>
            <p:nvPr/>
          </p:nvCxnSpPr>
          <p:spPr>
            <a:xfrm>
              <a:off x="6354445" y="2114550"/>
              <a:ext cx="1223288" cy="172593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53 Grupo"/>
          <p:cNvGrpSpPr>
            <a:grpSpLocks/>
          </p:cNvGrpSpPr>
          <p:nvPr/>
        </p:nvGrpSpPr>
        <p:grpSpPr bwMode="auto">
          <a:xfrm rot="2965583">
            <a:off x="5818982" y="1082026"/>
            <a:ext cx="684212" cy="1397000"/>
            <a:chOff x="3737929" y="55503"/>
            <a:chExt cx="684212" cy="1397000"/>
          </a:xfrm>
        </p:grpSpPr>
        <p:sp>
          <p:nvSpPr>
            <p:cNvPr id="81" name="80 Forma libre"/>
            <p:cNvSpPr/>
            <p:nvPr/>
          </p:nvSpPr>
          <p:spPr>
            <a:xfrm>
              <a:off x="3853138" y="294997"/>
              <a:ext cx="407987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13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194608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15 w 318"/>
                  <a:gd name="T1" fmla="*/ 0 h 726"/>
                  <a:gd name="T2" fmla="*/ 13 w 318"/>
                  <a:gd name="T3" fmla="*/ 678 h 726"/>
                  <a:gd name="T4" fmla="*/ 6 w 318"/>
                  <a:gd name="T5" fmla="*/ 1099 h 726"/>
                  <a:gd name="T6" fmla="*/ 0 w 318"/>
                  <a:gd name="T7" fmla="*/ 1354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609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610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611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612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15 w 318"/>
                  <a:gd name="T1" fmla="*/ 0 h 726"/>
                  <a:gd name="T2" fmla="*/ 13 w 318"/>
                  <a:gd name="T3" fmla="*/ 678 h 726"/>
                  <a:gd name="T4" fmla="*/ 6 w 318"/>
                  <a:gd name="T5" fmla="*/ 1099 h 726"/>
                  <a:gd name="T6" fmla="*/ 0 w 318"/>
                  <a:gd name="T7" fmla="*/ 1354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 sz="18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83" name="Line 69"/>
          <p:cNvSpPr>
            <a:spLocks noChangeShapeType="1"/>
          </p:cNvSpPr>
          <p:nvPr/>
        </p:nvSpPr>
        <p:spPr bwMode="auto">
          <a:xfrm flipH="1" flipV="1">
            <a:off x="2909888" y="3870470"/>
            <a:ext cx="2090737" cy="881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Line 69"/>
          <p:cNvSpPr>
            <a:spLocks noChangeShapeType="1"/>
          </p:cNvSpPr>
          <p:nvPr/>
        </p:nvSpPr>
        <p:spPr bwMode="auto">
          <a:xfrm flipH="1" flipV="1">
            <a:off x="2281238" y="3875232"/>
            <a:ext cx="2724150" cy="876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85" name="Line 69"/>
          <p:cNvSpPr>
            <a:spLocks noChangeShapeType="1"/>
          </p:cNvSpPr>
          <p:nvPr/>
        </p:nvSpPr>
        <p:spPr bwMode="auto">
          <a:xfrm flipV="1">
            <a:off x="5010150" y="3975245"/>
            <a:ext cx="1762125" cy="781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Line 69"/>
          <p:cNvSpPr>
            <a:spLocks noChangeShapeType="1"/>
          </p:cNvSpPr>
          <p:nvPr/>
        </p:nvSpPr>
        <p:spPr bwMode="auto">
          <a:xfrm flipV="1">
            <a:off x="5010150" y="3060845"/>
            <a:ext cx="1909763" cy="1695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4537075" y="4695970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  <a:latin typeface="Arial"/>
              </a:rPr>
              <a:t>Escobillas</a:t>
            </a:r>
          </a:p>
        </p:txBody>
      </p:sp>
      <p:grpSp>
        <p:nvGrpSpPr>
          <p:cNvPr id="14" name="98 Grupo"/>
          <p:cNvGrpSpPr>
            <a:grpSpLocks/>
          </p:cNvGrpSpPr>
          <p:nvPr/>
        </p:nvGrpSpPr>
        <p:grpSpPr bwMode="auto">
          <a:xfrm>
            <a:off x="6715125" y="2627457"/>
            <a:ext cx="404813" cy="404813"/>
            <a:chOff x="4395787" y="1454942"/>
            <a:chExt cx="550069" cy="550069"/>
          </a:xfrm>
        </p:grpSpPr>
        <p:sp>
          <p:nvSpPr>
            <p:cNvPr id="101" name="Line 56"/>
            <p:cNvSpPr>
              <a:spLocks noChangeShapeType="1"/>
            </p:cNvSpPr>
            <p:nvPr/>
          </p:nvSpPr>
          <p:spPr bwMode="auto">
            <a:xfrm flipV="1">
              <a:off x="4861727" y="1584370"/>
              <a:ext cx="0" cy="360242"/>
            </a:xfrm>
            <a:prstGeom prst="line">
              <a:avLst/>
            </a:prstGeom>
            <a:solidFill>
              <a:sysClr val="windowText" lastClr="000000"/>
            </a:solidFill>
            <a:ln w="381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kern="0">
                <a:solidFill>
                  <a:srgbClr val="000000"/>
                </a:solidFill>
              </a:endParaRPr>
            </a:p>
          </p:txBody>
        </p:sp>
        <p:sp>
          <p:nvSpPr>
            <p:cNvPr id="102" name="101 Arco"/>
            <p:cNvSpPr/>
            <p:nvPr/>
          </p:nvSpPr>
          <p:spPr>
            <a:xfrm rot="8130212">
              <a:off x="4395787" y="1454942"/>
              <a:ext cx="550069" cy="550069"/>
            </a:xfrm>
            <a:prstGeom prst="arc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5" name="105 Grupo"/>
          <p:cNvGrpSpPr>
            <a:grpSpLocks/>
          </p:cNvGrpSpPr>
          <p:nvPr/>
        </p:nvGrpSpPr>
        <p:grpSpPr bwMode="auto">
          <a:xfrm flipH="1" flipV="1">
            <a:off x="6715125" y="3879995"/>
            <a:ext cx="404813" cy="404812"/>
            <a:chOff x="4395787" y="1454942"/>
            <a:chExt cx="550069" cy="550069"/>
          </a:xfrm>
        </p:grpSpPr>
        <p:sp>
          <p:nvSpPr>
            <p:cNvPr id="107" name="Line 56"/>
            <p:cNvSpPr>
              <a:spLocks noChangeShapeType="1"/>
            </p:cNvSpPr>
            <p:nvPr/>
          </p:nvSpPr>
          <p:spPr bwMode="auto">
            <a:xfrm flipV="1">
              <a:off x="4861727" y="1584370"/>
              <a:ext cx="0" cy="360241"/>
            </a:xfrm>
            <a:prstGeom prst="line">
              <a:avLst/>
            </a:prstGeom>
            <a:solidFill>
              <a:sysClr val="windowText" lastClr="000000"/>
            </a:solidFill>
            <a:ln w="381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 kern="0">
                <a:solidFill>
                  <a:srgbClr val="000000"/>
                </a:solidFill>
              </a:endParaRPr>
            </a:p>
          </p:txBody>
        </p:sp>
        <p:sp>
          <p:nvSpPr>
            <p:cNvPr id="108" name="107 Arco"/>
            <p:cNvSpPr/>
            <p:nvPr/>
          </p:nvSpPr>
          <p:spPr>
            <a:xfrm rot="8130212">
              <a:off x="4395787" y="1454942"/>
              <a:ext cx="550069" cy="550069"/>
            </a:xfrm>
            <a:prstGeom prst="arc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314950" y="3211657"/>
            <a:ext cx="319088" cy="557213"/>
            <a:chOff x="884" y="845"/>
            <a:chExt cx="363" cy="635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884" y="845"/>
              <a:ext cx="363" cy="635"/>
              <a:chOff x="884" y="845"/>
              <a:chExt cx="363" cy="635"/>
            </a:xfrm>
          </p:grpSpPr>
          <p:sp>
            <p:nvSpPr>
              <p:cNvPr id="194600" name="Oval 62"/>
              <p:cNvSpPr>
                <a:spLocks noChangeArrowheads="1"/>
              </p:cNvSpPr>
              <p:nvPr/>
            </p:nvSpPr>
            <p:spPr bwMode="auto">
              <a:xfrm>
                <a:off x="884" y="845"/>
                <a:ext cx="272" cy="544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01" name="Rectangle 63"/>
              <p:cNvSpPr>
                <a:spLocks noChangeArrowheads="1"/>
              </p:cNvSpPr>
              <p:nvPr/>
            </p:nvSpPr>
            <p:spPr bwMode="auto">
              <a:xfrm>
                <a:off x="1020" y="1253"/>
                <a:ext cx="227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599" name="Freeform 64"/>
            <p:cNvSpPr>
              <a:spLocks/>
            </p:cNvSpPr>
            <p:nvPr/>
          </p:nvSpPr>
          <p:spPr bwMode="auto">
            <a:xfrm rot="6841905">
              <a:off x="1073" y="1221"/>
              <a:ext cx="105" cy="117"/>
            </a:xfrm>
            <a:custGeom>
              <a:avLst/>
              <a:gdLst>
                <a:gd name="T0" fmla="*/ 0 w 408"/>
                <a:gd name="T1" fmla="*/ 0 h 454"/>
                <a:gd name="T2" fmla="*/ 0 w 408"/>
                <a:gd name="T3" fmla="*/ 0 h 454"/>
                <a:gd name="T4" fmla="*/ 0 w 408"/>
                <a:gd name="T5" fmla="*/ 0 h 454"/>
                <a:gd name="T6" fmla="*/ 0 w 408"/>
                <a:gd name="T7" fmla="*/ 0 h 454"/>
                <a:gd name="T8" fmla="*/ 0 w 408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454"/>
                <a:gd name="T17" fmla="*/ 408 w 408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454">
                  <a:moveTo>
                    <a:pt x="0" y="0"/>
                  </a:moveTo>
                  <a:lnTo>
                    <a:pt x="408" y="227"/>
                  </a:lnTo>
                  <a:lnTo>
                    <a:pt x="0" y="454"/>
                  </a:lnTo>
                  <a:lnTo>
                    <a:pt x="9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4597" name="Line 66"/>
          <p:cNvSpPr>
            <a:spLocks noChangeShapeType="1"/>
          </p:cNvSpPr>
          <p:nvPr/>
        </p:nvSpPr>
        <p:spPr bwMode="auto">
          <a:xfrm>
            <a:off x="5264150" y="3457720"/>
            <a:ext cx="1000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61 Grupo"/>
          <p:cNvGrpSpPr/>
          <p:nvPr/>
        </p:nvGrpSpPr>
        <p:grpSpPr>
          <a:xfrm>
            <a:off x="4690494" y="5116174"/>
            <a:ext cx="926431" cy="877283"/>
            <a:chOff x="1766822" y="3803001"/>
            <a:chExt cx="926431" cy="877283"/>
          </a:xfrm>
          <a:solidFill>
            <a:schemeClr val="bg1">
              <a:lumMod val="85000"/>
            </a:schemeClr>
          </a:solidFill>
        </p:grpSpPr>
        <p:grpSp>
          <p:nvGrpSpPr>
            <p:cNvPr id="19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  <a:grpFill/>
          </p:grpSpPr>
          <p:pic>
            <p:nvPicPr>
              <p:cNvPr id="95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grpFill/>
            </p:spPr>
          </p:pic>
          <p:sp>
            <p:nvSpPr>
              <p:cNvPr id="96" name="95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94" name="93 CuadroTexto"/>
            <p:cNvSpPr txBox="1"/>
            <p:nvPr/>
          </p:nvSpPr>
          <p:spPr>
            <a:xfrm rot="20275690">
              <a:off x="1766822" y="3803001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kern="0" dirty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cxnSp>
        <p:nvCxnSpPr>
          <p:cNvPr id="110" name="109 Conector recto"/>
          <p:cNvCxnSpPr/>
          <p:nvPr/>
        </p:nvCxnSpPr>
        <p:spPr>
          <a:xfrm flipV="1">
            <a:off x="5189713" y="6322603"/>
            <a:ext cx="535985" cy="665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56 Grupo"/>
          <p:cNvGrpSpPr/>
          <p:nvPr/>
        </p:nvGrpSpPr>
        <p:grpSpPr>
          <a:xfrm>
            <a:off x="5198727" y="6084196"/>
            <a:ext cx="521362" cy="367714"/>
            <a:chOff x="3262313" y="1657350"/>
            <a:chExt cx="521362" cy="367714"/>
          </a:xfrm>
          <a:solidFill>
            <a:schemeClr val="bg1">
              <a:lumMod val="85000"/>
            </a:schemeClr>
          </a:solidFill>
        </p:grpSpPr>
        <p:sp>
          <p:nvSpPr>
            <p:cNvPr id="82" name="81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ker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 rot="1501438">
              <a:off x="3290085" y="1659997"/>
              <a:ext cx="493590" cy="365067"/>
              <a:chOff x="2134" y="1888"/>
              <a:chExt cx="188" cy="139"/>
            </a:xfrm>
            <a:grpFill/>
          </p:grpSpPr>
          <p:sp>
            <p:nvSpPr>
              <p:cNvPr id="88" name="Line 32"/>
              <p:cNvSpPr>
                <a:spLocks noChangeShapeType="1"/>
              </p:cNvSpPr>
              <p:nvPr/>
            </p:nvSpPr>
            <p:spPr bwMode="auto">
              <a:xfrm flipV="1">
                <a:off x="2134" y="1938"/>
                <a:ext cx="188" cy="89"/>
              </a:xfrm>
              <a:prstGeom prst="line">
                <a:avLst/>
              </a:prstGeom>
              <a:grpFill/>
              <a:ln w="57150">
                <a:solidFill>
                  <a:srgbClr val="862D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2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90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190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1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3" name="54 Grupo"/>
          <p:cNvGrpSpPr/>
          <p:nvPr/>
        </p:nvGrpSpPr>
        <p:grpSpPr>
          <a:xfrm>
            <a:off x="5098022" y="5976831"/>
            <a:ext cx="552828" cy="357188"/>
            <a:chOff x="2269079" y="1233404"/>
            <a:chExt cx="552828" cy="357188"/>
          </a:xfrm>
          <a:solidFill>
            <a:srgbClr val="E7FCFF"/>
          </a:solidFill>
        </p:grpSpPr>
        <p:sp>
          <p:nvSpPr>
            <p:cNvPr id="98" name="97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ker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103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rgbClr val="862D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ker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5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05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190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6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rgbClr val="862D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115" name="114 CuadroTexto"/>
          <p:cNvSpPr txBox="1"/>
          <p:nvPr/>
        </p:nvSpPr>
        <p:spPr>
          <a:xfrm>
            <a:off x="6947065" y="926276"/>
            <a:ext cx="193567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dirty="0">
                <a:solidFill>
                  <a:srgbClr val="000000"/>
                </a:solidFill>
                <a:latin typeface="Arial"/>
              </a:rPr>
              <a:t>Hacer </a:t>
            </a:r>
            <a:r>
              <a:rPr lang="es-ES_tradnl" sz="2800" dirty="0" err="1">
                <a:solidFill>
                  <a:srgbClr val="000000"/>
                </a:solidFill>
                <a:latin typeface="Arial"/>
              </a:rPr>
              <a:t>click</a:t>
            </a:r>
            <a:r>
              <a:rPr lang="es-ES_tradnl" sz="2800" dirty="0">
                <a:solidFill>
                  <a:srgbClr val="000000"/>
                </a:solidFill>
                <a:latin typeface="Arial"/>
              </a:rPr>
              <a:t> aquí</a:t>
            </a:r>
          </a:p>
        </p:txBody>
      </p:sp>
      <p:sp>
        <p:nvSpPr>
          <p:cNvPr id="116" name="Text Box 11"/>
          <p:cNvSpPr txBox="1">
            <a:spLocks noChangeArrowheads="1"/>
          </p:cNvSpPr>
          <p:nvPr/>
        </p:nvSpPr>
        <p:spPr bwMode="auto">
          <a:xfrm>
            <a:off x="1937451" y="710251"/>
            <a:ext cx="176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  <a:latin typeface="Arial"/>
              </a:rPr>
              <a:t>Inductor (imán)</a:t>
            </a:r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1281814" y="2314451"/>
            <a:ext cx="112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  <a:latin typeface="Arial"/>
              </a:rPr>
              <a:t>Inducido (bobina)</a:t>
            </a:r>
          </a:p>
        </p:txBody>
      </p:sp>
      <p:sp>
        <p:nvSpPr>
          <p:cNvPr id="118" name="Text Box 13"/>
          <p:cNvSpPr txBox="1">
            <a:spLocks noChangeArrowheads="1"/>
          </p:cNvSpPr>
          <p:nvPr/>
        </p:nvSpPr>
        <p:spPr bwMode="auto">
          <a:xfrm>
            <a:off x="2847089" y="2577275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  <a:latin typeface="Arial"/>
              </a:rPr>
              <a:t>Colector</a:t>
            </a:r>
          </a:p>
        </p:txBody>
      </p:sp>
      <p:sp>
        <p:nvSpPr>
          <p:cNvPr id="119" name="Line 14"/>
          <p:cNvSpPr>
            <a:spLocks noChangeShapeType="1"/>
          </p:cNvSpPr>
          <p:nvPr/>
        </p:nvSpPr>
        <p:spPr bwMode="auto">
          <a:xfrm>
            <a:off x="2726439" y="1080139"/>
            <a:ext cx="0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Line 15"/>
          <p:cNvSpPr>
            <a:spLocks noChangeShapeType="1"/>
          </p:cNvSpPr>
          <p:nvPr/>
        </p:nvSpPr>
        <p:spPr bwMode="auto">
          <a:xfrm>
            <a:off x="1748539" y="2952626"/>
            <a:ext cx="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H="1">
            <a:off x="2728026" y="2905888"/>
            <a:ext cx="511175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Line 69"/>
          <p:cNvSpPr>
            <a:spLocks noChangeShapeType="1"/>
          </p:cNvSpPr>
          <p:nvPr/>
        </p:nvSpPr>
        <p:spPr bwMode="auto">
          <a:xfrm>
            <a:off x="3882139" y="2786825"/>
            <a:ext cx="1209675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 Box 15"/>
          <p:cNvSpPr txBox="1">
            <a:spLocks noChangeArrowheads="1"/>
          </p:cNvSpPr>
          <p:nvPr/>
        </p:nvSpPr>
        <p:spPr bwMode="auto">
          <a:xfrm>
            <a:off x="6297613" y="4445123"/>
            <a:ext cx="123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  <a:latin typeface="Arial"/>
              </a:rPr>
              <a:t>Delgas</a:t>
            </a:r>
          </a:p>
        </p:txBody>
      </p:sp>
      <p:cxnSp>
        <p:nvCxnSpPr>
          <p:cNvPr id="124" name="123 Conector recto de flecha"/>
          <p:cNvCxnSpPr/>
          <p:nvPr/>
        </p:nvCxnSpPr>
        <p:spPr>
          <a:xfrm flipH="1" flipV="1">
            <a:off x="6103938" y="3460873"/>
            <a:ext cx="582612" cy="102870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 de flecha"/>
          <p:cNvCxnSpPr/>
          <p:nvPr/>
        </p:nvCxnSpPr>
        <p:spPr>
          <a:xfrm flipV="1">
            <a:off x="6697663" y="3610098"/>
            <a:ext cx="595312" cy="89217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15"/>
          <p:cNvSpPr txBox="1">
            <a:spLocks noChangeArrowheads="1"/>
          </p:cNvSpPr>
          <p:nvPr/>
        </p:nvSpPr>
        <p:spPr bwMode="auto">
          <a:xfrm>
            <a:off x="7040563" y="1987612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  <a:latin typeface="Arial"/>
              </a:rPr>
              <a:t>Aislante</a:t>
            </a:r>
          </a:p>
        </p:txBody>
      </p:sp>
      <p:cxnSp>
        <p:nvCxnSpPr>
          <p:cNvPr id="127" name="126 Conector recto de flecha"/>
          <p:cNvCxnSpPr/>
          <p:nvPr/>
        </p:nvCxnSpPr>
        <p:spPr>
          <a:xfrm flipH="1">
            <a:off x="6929438" y="2297174"/>
            <a:ext cx="592137" cy="114141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"/>
          <p:cNvCxnSpPr/>
          <p:nvPr/>
        </p:nvCxnSpPr>
        <p:spPr>
          <a:xfrm flipH="1">
            <a:off x="736270" y="6567055"/>
            <a:ext cx="15200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ine 69"/>
          <p:cNvSpPr>
            <a:spLocks noChangeShapeType="1"/>
          </p:cNvSpPr>
          <p:nvPr/>
        </p:nvSpPr>
        <p:spPr bwMode="auto">
          <a:xfrm flipV="1">
            <a:off x="5011387" y="3028208"/>
            <a:ext cx="1033153" cy="17219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142" name="Line 69"/>
          <p:cNvSpPr>
            <a:spLocks noChangeShapeType="1"/>
          </p:cNvSpPr>
          <p:nvPr/>
        </p:nvSpPr>
        <p:spPr bwMode="auto">
          <a:xfrm flipV="1">
            <a:off x="5035138" y="3966358"/>
            <a:ext cx="2541319" cy="7956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ysClr val="windowText" lastClr="000000"/>
              </a:solidFill>
            </a:endParaRPr>
          </a:p>
        </p:txBody>
      </p:sp>
      <p:sp>
        <p:nvSpPr>
          <p:cNvPr id="128" name="127 CuadroTexto"/>
          <p:cNvSpPr txBox="1"/>
          <p:nvPr/>
        </p:nvSpPr>
        <p:spPr>
          <a:xfrm>
            <a:off x="4462272" y="963168"/>
            <a:ext cx="241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dirty="0" smtClean="0">
                <a:solidFill>
                  <a:srgbClr val="000000"/>
                </a:solidFill>
                <a:latin typeface="Arial"/>
              </a:rPr>
              <a:t>Observar la posición de las escobillas</a:t>
            </a:r>
            <a:endParaRPr lang="es-ES_tradnl" sz="18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8871 -0.000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0.07691 0.0004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5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6928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100" grpId="0"/>
      <p:bldP spid="100" grpId="1"/>
      <p:bldP spid="115" grpId="0" animBg="1"/>
      <p:bldP spid="115" grpId="1" animBg="1"/>
      <p:bldP spid="116" grpId="0"/>
      <p:bldP spid="116" grpId="1"/>
      <p:bldP spid="117" grpId="0"/>
      <p:bldP spid="117" grpId="1"/>
      <p:bldP spid="117" grpId="2"/>
      <p:bldP spid="118" grpId="0"/>
      <p:bldP spid="118" grpId="1"/>
      <p:bldP spid="118" grpId="2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3" grpId="0"/>
      <p:bldP spid="123" grpId="1"/>
      <p:bldP spid="126" grpId="0"/>
      <p:bldP spid="126" grpId="1"/>
      <p:bldP spid="141" grpId="0" animBg="1"/>
      <p:bldP spid="141" grpId="1" animBg="1"/>
      <p:bldP spid="142" grpId="0" animBg="1"/>
      <p:bldP spid="14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4" descr="DVC00217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4114800" y="1349375"/>
            <a:ext cx="1257300" cy="2174875"/>
            <a:chOff x="4114482" y="1349058"/>
            <a:chExt cx="1257617" cy="2175272"/>
          </a:xfrm>
        </p:grpSpPr>
        <p:sp>
          <p:nvSpPr>
            <p:cNvPr id="195592" name="Text Box 15"/>
            <p:cNvSpPr txBox="1">
              <a:spLocks noChangeArrowheads="1"/>
            </p:cNvSpPr>
            <p:nvPr/>
          </p:nvSpPr>
          <p:spPr bwMode="auto">
            <a:xfrm>
              <a:off x="4114482" y="1349058"/>
              <a:ext cx="1235386" cy="3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  <a:latin typeface="Arial"/>
                  <a:cs typeface="Arial" charset="0"/>
                </a:rPr>
                <a:t>Delga</a:t>
              </a:r>
            </a:p>
          </p:txBody>
        </p:sp>
        <p:sp>
          <p:nvSpPr>
            <p:cNvPr id="195593" name="Text Box 15"/>
            <p:cNvSpPr txBox="1">
              <a:spLocks noChangeArrowheads="1"/>
            </p:cNvSpPr>
            <p:nvPr/>
          </p:nvSpPr>
          <p:spPr bwMode="auto">
            <a:xfrm>
              <a:off x="4136713" y="3154375"/>
              <a:ext cx="1235386" cy="369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FFFF00"/>
                  </a:solidFill>
                  <a:latin typeface="Arial"/>
                  <a:cs typeface="Arial" charset="0"/>
                </a:rPr>
                <a:t>Delga</a:t>
              </a:r>
            </a:p>
          </p:txBody>
        </p:sp>
      </p:grp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668463" y="1520825"/>
            <a:ext cx="1235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FFFF00"/>
                </a:solidFill>
                <a:latin typeface="Arial"/>
                <a:cs typeface="Arial" charset="0"/>
              </a:rPr>
              <a:t>Escobilla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376988" y="3086100"/>
            <a:ext cx="123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smtClean="0">
                <a:solidFill>
                  <a:srgbClr val="FFFF00"/>
                </a:solidFill>
                <a:latin typeface="Arial"/>
                <a:cs typeface="Arial" charset="0"/>
              </a:rPr>
              <a:t>Escobilla</a:t>
            </a:r>
            <a:endParaRPr lang="es-ES" sz="1800" dirty="0">
              <a:solidFill>
                <a:srgbClr val="FFFF00"/>
              </a:solidFill>
              <a:latin typeface="Arial"/>
              <a:cs typeface="Arial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743200" y="1725613"/>
            <a:ext cx="868363" cy="0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5521325" y="3257550"/>
            <a:ext cx="868363" cy="0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0"/>
            <a:ext cx="9464788" cy="46166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FFFF00"/>
                </a:solidFill>
                <a:latin typeface="Arial"/>
                <a:cs typeface="Arial" charset="0"/>
              </a:rPr>
              <a:t>Posición de las escobillas para generar corriente alterna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169980" y="2232660"/>
            <a:ext cx="1235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dirty="0" smtClean="0">
                <a:solidFill>
                  <a:srgbClr val="FFFF00"/>
                </a:solidFill>
                <a:latin typeface="Arial"/>
                <a:cs typeface="Arial" charset="0"/>
              </a:rPr>
              <a:t>Aislante</a:t>
            </a:r>
            <a:endParaRPr lang="es-ES" sz="1800" dirty="0">
              <a:solidFill>
                <a:srgbClr val="FFFF00"/>
              </a:solidFill>
              <a:latin typeface="Arial"/>
              <a:cs typeface="Arial" charset="0"/>
            </a:endParaRPr>
          </a:p>
        </p:txBody>
      </p:sp>
      <p:grpSp>
        <p:nvGrpSpPr>
          <p:cNvPr id="4" name="28 Grupo"/>
          <p:cNvGrpSpPr/>
          <p:nvPr/>
        </p:nvGrpSpPr>
        <p:grpSpPr>
          <a:xfrm>
            <a:off x="4108704" y="1975104"/>
            <a:ext cx="1133856" cy="877824"/>
            <a:chOff x="4108704" y="1975104"/>
            <a:chExt cx="1133856" cy="877824"/>
          </a:xfrm>
        </p:grpSpPr>
        <p:cxnSp>
          <p:nvCxnSpPr>
            <p:cNvPr id="21" name="20 Conector recto"/>
            <p:cNvCxnSpPr/>
            <p:nvPr/>
          </p:nvCxnSpPr>
          <p:spPr>
            <a:xfrm flipH="1">
              <a:off x="4314317" y="2404110"/>
              <a:ext cx="868363" cy="0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4815840" y="2523744"/>
              <a:ext cx="414528" cy="329184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H="1" flipV="1">
              <a:off x="4108704" y="1975104"/>
              <a:ext cx="1133856" cy="329184"/>
            </a:xfrm>
            <a:prstGeom prst="line">
              <a:avLst/>
            </a:prstGeom>
            <a:ln w="1905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1506538"/>
            <a:ext cx="7772400" cy="3097212"/>
          </a:xfrm>
        </p:spPr>
        <p:txBody>
          <a:bodyPr/>
          <a:lstStyle/>
          <a:p>
            <a:pPr eaLnBrk="1" hangingPunct="1"/>
            <a:r>
              <a:rPr lang="es-ES" sz="8800" b="1" dirty="0" smtClean="0">
                <a:solidFill>
                  <a:srgbClr val="FFFF66"/>
                </a:solidFill>
              </a:rPr>
              <a:t>3</a:t>
            </a:r>
            <a:r>
              <a:rPr lang="es-ES" sz="6600" b="1" dirty="0" smtClean="0">
                <a:solidFill>
                  <a:srgbClr val="FFFF66"/>
                </a:solidFill>
              </a:rPr>
              <a:t/>
            </a:r>
            <a:br>
              <a:rPr lang="es-ES" sz="6600" b="1" dirty="0" smtClean="0">
                <a:solidFill>
                  <a:srgbClr val="FFFF66"/>
                </a:solidFill>
              </a:rPr>
            </a:br>
            <a:r>
              <a:rPr lang="es-ES" sz="6600" b="1" dirty="0" smtClean="0">
                <a:solidFill>
                  <a:srgbClr val="FFFF66"/>
                </a:solidFill>
              </a:rPr>
              <a:t>SOLENOIDES</a:t>
            </a:r>
            <a:br>
              <a:rPr lang="es-ES" sz="6600" b="1" dirty="0" smtClean="0">
                <a:solidFill>
                  <a:srgbClr val="FFFF66"/>
                </a:solidFill>
              </a:rPr>
            </a:br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(Bobina por la que circula la corriente)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 rot="5400000" flipV="1">
            <a:off x="3444081" y="3438392"/>
            <a:ext cx="1449387" cy="596900"/>
            <a:chOff x="1776" y="2016"/>
            <a:chExt cx="1632" cy="672"/>
          </a:xfrm>
        </p:grpSpPr>
        <p:sp>
          <p:nvSpPr>
            <p:cNvPr id="49208" name="Rectangle 48"/>
            <p:cNvSpPr>
              <a:spLocks noChangeArrowheads="1"/>
            </p:cNvSpPr>
            <p:nvPr/>
          </p:nvSpPr>
          <p:spPr bwMode="auto">
            <a:xfrm>
              <a:off x="1776" y="2016"/>
              <a:ext cx="816" cy="67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209" name="Rectangle 49"/>
            <p:cNvSpPr>
              <a:spLocks noChangeArrowheads="1"/>
            </p:cNvSpPr>
            <p:nvPr/>
          </p:nvSpPr>
          <p:spPr bwMode="auto">
            <a:xfrm>
              <a:off x="2592" y="2016"/>
              <a:ext cx="816" cy="672"/>
            </a:xfrm>
            <a:prstGeom prst="rect">
              <a:avLst/>
            </a:prstGeom>
            <a:solidFill>
              <a:srgbClr val="FF33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 rot="-5400000">
            <a:off x="3283744" y="4770304"/>
            <a:ext cx="1765300" cy="1827212"/>
            <a:chOff x="2297" y="2688"/>
            <a:chExt cx="1112" cy="1151"/>
          </a:xfrm>
        </p:grpSpPr>
        <p:sp>
          <p:nvSpPr>
            <p:cNvPr id="49204" name="Rectangle 51" descr="Horizontal oscura"/>
            <p:cNvSpPr>
              <a:spLocks noChangeArrowheads="1"/>
            </p:cNvSpPr>
            <p:nvPr/>
          </p:nvSpPr>
          <p:spPr bwMode="auto">
            <a:xfrm>
              <a:off x="2297" y="2807"/>
              <a:ext cx="1111" cy="873"/>
            </a:xfrm>
            <a:prstGeom prst="rect">
              <a:avLst/>
            </a:prstGeom>
            <a:pattFill prst="dkHorz">
              <a:fgClr>
                <a:srgbClr val="FF99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297" y="2688"/>
              <a:ext cx="1112" cy="1151"/>
              <a:chOff x="2297" y="2688"/>
              <a:chExt cx="1112" cy="1151"/>
            </a:xfrm>
          </p:grpSpPr>
          <p:sp>
            <p:nvSpPr>
              <p:cNvPr id="49206" name="Line 53" descr="Horizontal oscura"/>
              <p:cNvSpPr>
                <a:spLocks noChangeShapeType="1"/>
              </p:cNvSpPr>
              <p:nvPr/>
            </p:nvSpPr>
            <p:spPr bwMode="auto">
              <a:xfrm>
                <a:off x="2297" y="2688"/>
                <a:ext cx="1" cy="11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49207" name="Line 54" descr="Horizontal oscura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1" cy="11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22888" y="1170648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322888" y="1170648"/>
            <a:ext cx="1163637" cy="1163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322888" y="1170648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5313363" y="1161123"/>
            <a:ext cx="20637" cy="1173162"/>
          </a:xfrm>
          <a:custGeom>
            <a:avLst/>
            <a:gdLst>
              <a:gd name="T0" fmla="*/ 2147483647 w 20"/>
              <a:gd name="T1" fmla="*/ 2147483647 h 1165"/>
              <a:gd name="T2" fmla="*/ 2147483647 w 20"/>
              <a:gd name="T3" fmla="*/ 2147483647 h 1165"/>
              <a:gd name="T4" fmla="*/ 0 w 20"/>
              <a:gd name="T5" fmla="*/ 2147483647 h 1165"/>
              <a:gd name="T6" fmla="*/ 0 w 20"/>
              <a:gd name="T7" fmla="*/ 0 h 1165"/>
              <a:gd name="T8" fmla="*/ 2147483647 w 20"/>
              <a:gd name="T9" fmla="*/ 0 h 1165"/>
              <a:gd name="T10" fmla="*/ 2147483647 w 20"/>
              <a:gd name="T11" fmla="*/ 2147483647 h 1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65"/>
              <a:gd name="T20" fmla="*/ 20 w 20"/>
              <a:gd name="T21" fmla="*/ 1165 h 1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65">
                <a:moveTo>
                  <a:pt x="20" y="10"/>
                </a:moveTo>
                <a:lnTo>
                  <a:pt x="20" y="1165"/>
                </a:lnTo>
                <a:lnTo>
                  <a:pt x="0" y="1165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05438" y="1253198"/>
            <a:ext cx="1009650" cy="70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>
            <a:off x="5394325" y="1242085"/>
            <a:ext cx="20638" cy="708025"/>
          </a:xfrm>
          <a:custGeom>
            <a:avLst/>
            <a:gdLst>
              <a:gd name="T0" fmla="*/ 2147483647 w 20"/>
              <a:gd name="T1" fmla="*/ 2147483647 h 702"/>
              <a:gd name="T2" fmla="*/ 2147483647 w 20"/>
              <a:gd name="T3" fmla="*/ 2147483647 h 702"/>
              <a:gd name="T4" fmla="*/ 0 w 20"/>
              <a:gd name="T5" fmla="*/ 2147483647 h 702"/>
              <a:gd name="T6" fmla="*/ 0 w 20"/>
              <a:gd name="T7" fmla="*/ 0 h 702"/>
              <a:gd name="T8" fmla="*/ 2147483647 w 20"/>
              <a:gd name="T9" fmla="*/ 0 h 702"/>
              <a:gd name="T10" fmla="*/ 2147483647 w 20"/>
              <a:gd name="T11" fmla="*/ 2147483647 h 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702"/>
              <a:gd name="T20" fmla="*/ 20 w 20"/>
              <a:gd name="T21" fmla="*/ 702 h 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702">
                <a:moveTo>
                  <a:pt x="20" y="10"/>
                </a:moveTo>
                <a:lnTo>
                  <a:pt x="20" y="702"/>
                </a:lnTo>
                <a:lnTo>
                  <a:pt x="0" y="702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313363" y="1161123"/>
            <a:ext cx="1184275" cy="1184275"/>
            <a:chOff x="3695" y="769"/>
            <a:chExt cx="1175" cy="1175"/>
          </a:xfrm>
        </p:grpSpPr>
        <p:sp>
          <p:nvSpPr>
            <p:cNvPr id="49200" name="Freeform 11"/>
            <p:cNvSpPr>
              <a:spLocks/>
            </p:cNvSpPr>
            <p:nvPr/>
          </p:nvSpPr>
          <p:spPr bwMode="auto">
            <a:xfrm>
              <a:off x="3695" y="769"/>
              <a:ext cx="1175" cy="1175"/>
            </a:xfrm>
            <a:custGeom>
              <a:avLst/>
              <a:gdLst>
                <a:gd name="T0" fmla="*/ 10 w 1175"/>
                <a:gd name="T1" fmla="*/ 1155 h 1175"/>
                <a:gd name="T2" fmla="*/ 1155 w 1175"/>
                <a:gd name="T3" fmla="*/ 1155 h 1175"/>
                <a:gd name="T4" fmla="*/ 1155 w 1175"/>
                <a:gd name="T5" fmla="*/ 20 h 1175"/>
                <a:gd name="T6" fmla="*/ 10 w 1175"/>
                <a:gd name="T7" fmla="*/ 20 h 1175"/>
                <a:gd name="T8" fmla="*/ 10 w 1175"/>
                <a:gd name="T9" fmla="*/ 0 h 1175"/>
                <a:gd name="T10" fmla="*/ 1175 w 1175"/>
                <a:gd name="T11" fmla="*/ 0 h 1175"/>
                <a:gd name="T12" fmla="*/ 1175 w 1175"/>
                <a:gd name="T13" fmla="*/ 1175 h 1175"/>
                <a:gd name="T14" fmla="*/ 0 w 1175"/>
                <a:gd name="T15" fmla="*/ 1175 h 1175"/>
                <a:gd name="T16" fmla="*/ 0 w 1175"/>
                <a:gd name="T17" fmla="*/ 1165 h 1175"/>
                <a:gd name="T18" fmla="*/ 10 w 1175"/>
                <a:gd name="T19" fmla="*/ 1155 h 1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5"/>
                <a:gd name="T31" fmla="*/ 0 h 1175"/>
                <a:gd name="T32" fmla="*/ 1175 w 1175"/>
                <a:gd name="T33" fmla="*/ 1175 h 1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5" h="1175">
                  <a:moveTo>
                    <a:pt x="10" y="1155"/>
                  </a:moveTo>
                  <a:lnTo>
                    <a:pt x="1155" y="1155"/>
                  </a:lnTo>
                  <a:lnTo>
                    <a:pt x="1155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175" y="0"/>
                  </a:lnTo>
                  <a:lnTo>
                    <a:pt x="1175" y="1175"/>
                  </a:lnTo>
                  <a:lnTo>
                    <a:pt x="0" y="1175"/>
                  </a:lnTo>
                  <a:lnTo>
                    <a:pt x="0" y="1165"/>
                  </a:lnTo>
                  <a:lnTo>
                    <a:pt x="10" y="1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201" name="Freeform 12"/>
            <p:cNvSpPr>
              <a:spLocks/>
            </p:cNvSpPr>
            <p:nvPr/>
          </p:nvSpPr>
          <p:spPr bwMode="auto">
            <a:xfrm>
              <a:off x="3776" y="850"/>
              <a:ext cx="1013" cy="712"/>
            </a:xfrm>
            <a:custGeom>
              <a:avLst/>
              <a:gdLst>
                <a:gd name="T0" fmla="*/ 10 w 1013"/>
                <a:gd name="T1" fmla="*/ 692 h 712"/>
                <a:gd name="T2" fmla="*/ 993 w 1013"/>
                <a:gd name="T3" fmla="*/ 692 h 712"/>
                <a:gd name="T4" fmla="*/ 993 w 1013"/>
                <a:gd name="T5" fmla="*/ 20 h 712"/>
                <a:gd name="T6" fmla="*/ 10 w 1013"/>
                <a:gd name="T7" fmla="*/ 20 h 712"/>
                <a:gd name="T8" fmla="*/ 10 w 1013"/>
                <a:gd name="T9" fmla="*/ 0 h 712"/>
                <a:gd name="T10" fmla="*/ 1013 w 1013"/>
                <a:gd name="T11" fmla="*/ 0 h 712"/>
                <a:gd name="T12" fmla="*/ 1013 w 1013"/>
                <a:gd name="T13" fmla="*/ 712 h 712"/>
                <a:gd name="T14" fmla="*/ 0 w 1013"/>
                <a:gd name="T15" fmla="*/ 712 h 712"/>
                <a:gd name="T16" fmla="*/ 0 w 1013"/>
                <a:gd name="T17" fmla="*/ 702 h 712"/>
                <a:gd name="T18" fmla="*/ 10 w 1013"/>
                <a:gd name="T19" fmla="*/ 692 h 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3"/>
                <a:gd name="T31" fmla="*/ 0 h 712"/>
                <a:gd name="T32" fmla="*/ 1013 w 1013"/>
                <a:gd name="T33" fmla="*/ 712 h 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3" h="712">
                  <a:moveTo>
                    <a:pt x="10" y="692"/>
                  </a:moveTo>
                  <a:lnTo>
                    <a:pt x="993" y="692"/>
                  </a:lnTo>
                  <a:lnTo>
                    <a:pt x="993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13" y="0"/>
                  </a:lnTo>
                  <a:lnTo>
                    <a:pt x="1013" y="712"/>
                  </a:lnTo>
                  <a:lnTo>
                    <a:pt x="0" y="712"/>
                  </a:lnTo>
                  <a:lnTo>
                    <a:pt x="0" y="702"/>
                  </a:lnTo>
                  <a:lnTo>
                    <a:pt x="10" y="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202" name="AutoShape 13"/>
            <p:cNvSpPr>
              <a:spLocks noChangeArrowheads="1"/>
            </p:cNvSpPr>
            <p:nvPr/>
          </p:nvSpPr>
          <p:spPr bwMode="auto">
            <a:xfrm>
              <a:off x="3943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203" name="AutoShape 14"/>
            <p:cNvSpPr>
              <a:spLocks noChangeArrowheads="1"/>
            </p:cNvSpPr>
            <p:nvPr/>
          </p:nvSpPr>
          <p:spPr bwMode="auto">
            <a:xfrm>
              <a:off x="4491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9163" name="Freeform 21"/>
          <p:cNvSpPr>
            <a:spLocks/>
          </p:cNvSpPr>
          <p:nvPr/>
        </p:nvSpPr>
        <p:spPr bwMode="auto">
          <a:xfrm rot="5400000" flipH="1">
            <a:off x="125413" y="3293135"/>
            <a:ext cx="1720850" cy="409575"/>
          </a:xfrm>
          <a:custGeom>
            <a:avLst/>
            <a:gdLst>
              <a:gd name="T0" fmla="*/ 2147483647 w 1084"/>
              <a:gd name="T1" fmla="*/ 2147483647 h 258"/>
              <a:gd name="T2" fmla="*/ 2147483647 w 1084"/>
              <a:gd name="T3" fmla="*/ 2147483647 h 258"/>
              <a:gd name="T4" fmla="*/ 2147483647 w 1084"/>
              <a:gd name="T5" fmla="*/ 0 h 258"/>
              <a:gd name="T6" fmla="*/ 2147483647 w 1084"/>
              <a:gd name="T7" fmla="*/ 2147483647 h 258"/>
              <a:gd name="T8" fmla="*/ 2147483647 w 1084"/>
              <a:gd name="T9" fmla="*/ 2147483647 h 258"/>
              <a:gd name="T10" fmla="*/ 2147483647 w 1084"/>
              <a:gd name="T11" fmla="*/ 2147483647 h 258"/>
              <a:gd name="T12" fmla="*/ 2147483647 w 1084"/>
              <a:gd name="T13" fmla="*/ 0 h 258"/>
              <a:gd name="T14" fmla="*/ 2147483647 w 1084"/>
              <a:gd name="T15" fmla="*/ 2147483647 h 258"/>
              <a:gd name="T16" fmla="*/ 2147483647 w 1084"/>
              <a:gd name="T17" fmla="*/ 2147483647 h 258"/>
              <a:gd name="T18" fmla="*/ 2147483647 w 1084"/>
              <a:gd name="T19" fmla="*/ 2147483647 h 258"/>
              <a:gd name="T20" fmla="*/ 2147483647 w 1084"/>
              <a:gd name="T21" fmla="*/ 0 h 258"/>
              <a:gd name="T22" fmla="*/ 2147483647 w 1084"/>
              <a:gd name="T23" fmla="*/ 2147483647 h 258"/>
              <a:gd name="T24" fmla="*/ 2147483647 w 1084"/>
              <a:gd name="T25" fmla="*/ 0 h 258"/>
              <a:gd name="T26" fmla="*/ 2147483647 w 1084"/>
              <a:gd name="T27" fmla="*/ 2147483647 h 258"/>
              <a:gd name="T28" fmla="*/ 2147483647 w 1084"/>
              <a:gd name="T29" fmla="*/ 2147483647 h 258"/>
              <a:gd name="T30" fmla="*/ 2147483647 w 1084"/>
              <a:gd name="T31" fmla="*/ 2147483647 h 258"/>
              <a:gd name="T32" fmla="*/ 2147483647 w 1084"/>
              <a:gd name="T33" fmla="*/ 0 h 258"/>
              <a:gd name="T34" fmla="*/ 2147483647 w 1084"/>
              <a:gd name="T35" fmla="*/ 2147483647 h 258"/>
              <a:gd name="T36" fmla="*/ 2147483647 w 1084"/>
              <a:gd name="T37" fmla="*/ 2147483647 h 258"/>
              <a:gd name="T38" fmla="*/ 2147483647 w 1084"/>
              <a:gd name="T39" fmla="*/ 2147483647 h 258"/>
              <a:gd name="T40" fmla="*/ 2147483647 w 1084"/>
              <a:gd name="T41" fmla="*/ 0 h 258"/>
              <a:gd name="T42" fmla="*/ 2147483647 w 1084"/>
              <a:gd name="T43" fmla="*/ 2147483647 h 258"/>
              <a:gd name="T44" fmla="*/ 2147483647 w 1084"/>
              <a:gd name="T45" fmla="*/ 2147483647 h 258"/>
              <a:gd name="T46" fmla="*/ 2147483647 w 1084"/>
              <a:gd name="T47" fmla="*/ 2147483647 h 258"/>
              <a:gd name="T48" fmla="*/ 2147483647 w 1084"/>
              <a:gd name="T49" fmla="*/ 2147483647 h 258"/>
              <a:gd name="T50" fmla="*/ 2147483647 w 1084"/>
              <a:gd name="T51" fmla="*/ 2147483647 h 258"/>
              <a:gd name="T52" fmla="*/ 2147483647 w 1084"/>
              <a:gd name="T53" fmla="*/ 2147483647 h 258"/>
              <a:gd name="T54" fmla="*/ 2147483647 w 1084"/>
              <a:gd name="T55" fmla="*/ 2147483647 h 258"/>
              <a:gd name="T56" fmla="*/ 2147483647 w 1084"/>
              <a:gd name="T57" fmla="*/ 2147483647 h 258"/>
              <a:gd name="T58" fmla="*/ 2147483647 w 1084"/>
              <a:gd name="T59" fmla="*/ 2147483647 h 258"/>
              <a:gd name="T60" fmla="*/ 2147483647 w 1084"/>
              <a:gd name="T61" fmla="*/ 2147483647 h 258"/>
              <a:gd name="T62" fmla="*/ 2147483647 w 1084"/>
              <a:gd name="T63" fmla="*/ 2147483647 h 258"/>
              <a:gd name="T64" fmla="*/ 2147483647 w 1084"/>
              <a:gd name="T65" fmla="*/ 2147483647 h 258"/>
              <a:gd name="T66" fmla="*/ 2147483647 w 1084"/>
              <a:gd name="T67" fmla="*/ 2147483647 h 258"/>
              <a:gd name="T68" fmla="*/ 2147483647 w 1084"/>
              <a:gd name="T69" fmla="*/ 2147483647 h 258"/>
              <a:gd name="T70" fmla="*/ 2147483647 w 1084"/>
              <a:gd name="T71" fmla="*/ 2147483647 h 258"/>
              <a:gd name="T72" fmla="*/ 2147483647 w 1084"/>
              <a:gd name="T73" fmla="*/ 2147483647 h 258"/>
              <a:gd name="T74" fmla="*/ 2147483647 w 1084"/>
              <a:gd name="T75" fmla="*/ 2147483647 h 258"/>
              <a:gd name="T76" fmla="*/ 2147483647 w 1084"/>
              <a:gd name="T77" fmla="*/ 2147483647 h 258"/>
              <a:gd name="T78" fmla="*/ 2147483647 w 1084"/>
              <a:gd name="T79" fmla="*/ 2147483647 h 258"/>
              <a:gd name="T80" fmla="*/ 2147483647 w 1084"/>
              <a:gd name="T81" fmla="*/ 2147483647 h 258"/>
              <a:gd name="T82" fmla="*/ 2147483647 w 1084"/>
              <a:gd name="T83" fmla="*/ 2147483647 h 258"/>
              <a:gd name="T84" fmla="*/ 2147483647 w 1084"/>
              <a:gd name="T85" fmla="*/ 2147483647 h 258"/>
              <a:gd name="T86" fmla="*/ 2147483647 w 1084"/>
              <a:gd name="T87" fmla="*/ 2147483647 h 258"/>
              <a:gd name="T88" fmla="*/ 2147483647 w 1084"/>
              <a:gd name="T89" fmla="*/ 2147483647 h 258"/>
              <a:gd name="T90" fmla="*/ 0 w 1084"/>
              <a:gd name="T91" fmla="*/ 2147483647 h 258"/>
              <a:gd name="T92" fmla="*/ 2147483647 w 1084"/>
              <a:gd name="T93" fmla="*/ 2147483647 h 2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4"/>
              <a:gd name="T142" fmla="*/ 0 h 258"/>
              <a:gd name="T143" fmla="*/ 1084 w 1084"/>
              <a:gd name="T144" fmla="*/ 258 h 2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4" h="258">
                <a:moveTo>
                  <a:pt x="16" y="122"/>
                </a:moveTo>
                <a:lnTo>
                  <a:pt x="35" y="197"/>
                </a:lnTo>
                <a:lnTo>
                  <a:pt x="85" y="0"/>
                </a:lnTo>
                <a:lnTo>
                  <a:pt x="135" y="197"/>
                </a:lnTo>
                <a:lnTo>
                  <a:pt x="188" y="4"/>
                </a:lnTo>
                <a:lnTo>
                  <a:pt x="238" y="197"/>
                </a:lnTo>
                <a:lnTo>
                  <a:pt x="288" y="0"/>
                </a:lnTo>
                <a:lnTo>
                  <a:pt x="338" y="197"/>
                </a:lnTo>
                <a:lnTo>
                  <a:pt x="384" y="4"/>
                </a:lnTo>
                <a:lnTo>
                  <a:pt x="438" y="197"/>
                </a:lnTo>
                <a:lnTo>
                  <a:pt x="492" y="0"/>
                </a:lnTo>
                <a:lnTo>
                  <a:pt x="542" y="197"/>
                </a:lnTo>
                <a:lnTo>
                  <a:pt x="592" y="0"/>
                </a:lnTo>
                <a:lnTo>
                  <a:pt x="642" y="197"/>
                </a:lnTo>
                <a:lnTo>
                  <a:pt x="696" y="4"/>
                </a:lnTo>
                <a:lnTo>
                  <a:pt x="746" y="197"/>
                </a:lnTo>
                <a:lnTo>
                  <a:pt x="796" y="0"/>
                </a:lnTo>
                <a:lnTo>
                  <a:pt x="846" y="197"/>
                </a:lnTo>
                <a:lnTo>
                  <a:pt x="892" y="4"/>
                </a:lnTo>
                <a:lnTo>
                  <a:pt x="946" y="197"/>
                </a:lnTo>
                <a:lnTo>
                  <a:pt x="999" y="0"/>
                </a:lnTo>
                <a:lnTo>
                  <a:pt x="1049" y="197"/>
                </a:lnTo>
                <a:lnTo>
                  <a:pt x="1069" y="133"/>
                </a:lnTo>
                <a:lnTo>
                  <a:pt x="1084" y="133"/>
                </a:lnTo>
                <a:lnTo>
                  <a:pt x="1046" y="254"/>
                </a:lnTo>
                <a:lnTo>
                  <a:pt x="999" y="61"/>
                </a:lnTo>
                <a:lnTo>
                  <a:pt x="949" y="254"/>
                </a:lnTo>
                <a:lnTo>
                  <a:pt x="896" y="57"/>
                </a:lnTo>
                <a:lnTo>
                  <a:pt x="846" y="258"/>
                </a:lnTo>
                <a:lnTo>
                  <a:pt x="796" y="61"/>
                </a:lnTo>
                <a:lnTo>
                  <a:pt x="746" y="258"/>
                </a:lnTo>
                <a:lnTo>
                  <a:pt x="692" y="57"/>
                </a:lnTo>
                <a:lnTo>
                  <a:pt x="638" y="254"/>
                </a:lnTo>
                <a:lnTo>
                  <a:pt x="592" y="61"/>
                </a:lnTo>
                <a:lnTo>
                  <a:pt x="542" y="258"/>
                </a:lnTo>
                <a:lnTo>
                  <a:pt x="492" y="61"/>
                </a:lnTo>
                <a:lnTo>
                  <a:pt x="442" y="254"/>
                </a:lnTo>
                <a:lnTo>
                  <a:pt x="388" y="57"/>
                </a:lnTo>
                <a:lnTo>
                  <a:pt x="338" y="258"/>
                </a:lnTo>
                <a:lnTo>
                  <a:pt x="288" y="61"/>
                </a:lnTo>
                <a:lnTo>
                  <a:pt x="238" y="258"/>
                </a:lnTo>
                <a:lnTo>
                  <a:pt x="185" y="57"/>
                </a:lnTo>
                <a:lnTo>
                  <a:pt x="131" y="254"/>
                </a:lnTo>
                <a:lnTo>
                  <a:pt x="85" y="61"/>
                </a:lnTo>
                <a:lnTo>
                  <a:pt x="35" y="258"/>
                </a:lnTo>
                <a:lnTo>
                  <a:pt x="0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4" name="Line 22"/>
          <p:cNvSpPr>
            <a:spLocks noChangeShapeType="1"/>
          </p:cNvSpPr>
          <p:nvPr/>
        </p:nvSpPr>
        <p:spPr bwMode="auto">
          <a:xfrm>
            <a:off x="3190875" y="2145373"/>
            <a:ext cx="2432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5" name="Line 23"/>
          <p:cNvSpPr>
            <a:spLocks noChangeShapeType="1"/>
          </p:cNvSpPr>
          <p:nvPr/>
        </p:nvSpPr>
        <p:spPr bwMode="auto">
          <a:xfrm flipH="1">
            <a:off x="973138" y="4893335"/>
            <a:ext cx="246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6" name="Line 24"/>
          <p:cNvSpPr>
            <a:spLocks noChangeShapeType="1"/>
          </p:cNvSpPr>
          <p:nvPr/>
        </p:nvSpPr>
        <p:spPr bwMode="auto">
          <a:xfrm flipV="1">
            <a:off x="973138" y="2145373"/>
            <a:ext cx="0" cy="490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7" name="Line 25"/>
          <p:cNvSpPr>
            <a:spLocks noChangeShapeType="1"/>
          </p:cNvSpPr>
          <p:nvPr/>
        </p:nvSpPr>
        <p:spPr bwMode="auto">
          <a:xfrm>
            <a:off x="973138" y="2145373"/>
            <a:ext cx="1652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8" name="Line 27"/>
          <p:cNvSpPr>
            <a:spLocks noChangeShapeType="1"/>
          </p:cNvSpPr>
          <p:nvPr/>
        </p:nvSpPr>
        <p:spPr bwMode="auto">
          <a:xfrm flipV="1">
            <a:off x="973138" y="4347235"/>
            <a:ext cx="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69" name="Rectangle 30"/>
          <p:cNvSpPr>
            <a:spLocks noChangeArrowheads="1"/>
          </p:cNvSpPr>
          <p:nvPr/>
        </p:nvSpPr>
        <p:spPr bwMode="auto">
          <a:xfrm>
            <a:off x="5754688" y="118017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000000"/>
                </a:solidFill>
                <a:latin typeface="Times New Roman"/>
              </a:rPr>
              <a:t>0</a:t>
            </a:r>
            <a:endParaRPr lang="es-ES_tradnl" sz="16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70" name="Oval 31"/>
          <p:cNvSpPr>
            <a:spLocks noChangeArrowheads="1"/>
          </p:cNvSpPr>
          <p:nvPr/>
        </p:nvSpPr>
        <p:spPr bwMode="auto">
          <a:xfrm>
            <a:off x="5603875" y="2121560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71" name="Oval 32"/>
          <p:cNvSpPr>
            <a:spLocks noChangeArrowheads="1"/>
          </p:cNvSpPr>
          <p:nvPr/>
        </p:nvSpPr>
        <p:spPr bwMode="auto">
          <a:xfrm>
            <a:off x="6151563" y="2121560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72" name="Rectangle 33"/>
          <p:cNvSpPr>
            <a:spLocks noChangeArrowheads="1"/>
          </p:cNvSpPr>
          <p:nvPr/>
        </p:nvSpPr>
        <p:spPr bwMode="auto">
          <a:xfrm>
            <a:off x="5807075" y="2000910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 b="1">
                <a:solidFill>
                  <a:srgbClr val="000000"/>
                </a:solidFill>
                <a:latin typeface="Times New Roman"/>
              </a:rPr>
              <a:t>A</a:t>
            </a:r>
            <a:endParaRPr lang="es-E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992" name="Line 46"/>
          <p:cNvSpPr>
            <a:spLocks noChangeShapeType="1"/>
          </p:cNvSpPr>
          <p:nvPr/>
        </p:nvSpPr>
        <p:spPr bwMode="auto">
          <a:xfrm rot="3086013">
            <a:off x="5753100" y="1586573"/>
            <a:ext cx="279400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994" name="Line 40"/>
          <p:cNvSpPr>
            <a:spLocks noChangeShapeType="1"/>
          </p:cNvSpPr>
          <p:nvPr/>
        </p:nvSpPr>
        <p:spPr bwMode="auto">
          <a:xfrm rot="1302609" flipH="1">
            <a:off x="5918200" y="1624673"/>
            <a:ext cx="2032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530850" y="1340510"/>
            <a:ext cx="739775" cy="574675"/>
            <a:chOff x="4601" y="334"/>
            <a:chExt cx="693" cy="539"/>
          </a:xfrm>
        </p:grpSpPr>
        <p:sp>
          <p:nvSpPr>
            <p:cNvPr id="49196" name="Freeform 36"/>
            <p:cNvSpPr>
              <a:spLocks/>
            </p:cNvSpPr>
            <p:nvPr/>
          </p:nvSpPr>
          <p:spPr bwMode="auto">
            <a:xfrm>
              <a:off x="4601" y="562"/>
              <a:ext cx="50" cy="31"/>
            </a:xfrm>
            <a:custGeom>
              <a:avLst/>
              <a:gdLst>
                <a:gd name="T0" fmla="*/ 20 w 50"/>
                <a:gd name="T1" fmla="*/ 0 h 31"/>
                <a:gd name="T2" fmla="*/ 50 w 50"/>
                <a:gd name="T3" fmla="*/ 31 h 31"/>
                <a:gd name="T4" fmla="*/ 30 w 50"/>
                <a:gd name="T5" fmla="*/ 31 h 31"/>
                <a:gd name="T6" fmla="*/ 0 w 50"/>
                <a:gd name="T7" fmla="*/ 0 h 31"/>
                <a:gd name="T8" fmla="*/ 2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20" y="0"/>
                  </a:moveTo>
                  <a:lnTo>
                    <a:pt x="50" y="31"/>
                  </a:lnTo>
                  <a:lnTo>
                    <a:pt x="30" y="31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197" name="Freeform 37"/>
            <p:cNvSpPr>
              <a:spLocks/>
            </p:cNvSpPr>
            <p:nvPr/>
          </p:nvSpPr>
          <p:spPr bwMode="auto">
            <a:xfrm>
              <a:off x="5244" y="572"/>
              <a:ext cx="50" cy="41"/>
            </a:xfrm>
            <a:custGeom>
              <a:avLst/>
              <a:gdLst>
                <a:gd name="T0" fmla="*/ 0 w 50"/>
                <a:gd name="T1" fmla="*/ 41 h 41"/>
                <a:gd name="T2" fmla="*/ 30 w 50"/>
                <a:gd name="T3" fmla="*/ 0 h 41"/>
                <a:gd name="T4" fmla="*/ 50 w 50"/>
                <a:gd name="T5" fmla="*/ 0 h 41"/>
                <a:gd name="T6" fmla="*/ 20 w 50"/>
                <a:gd name="T7" fmla="*/ 41 h 41"/>
                <a:gd name="T8" fmla="*/ 0 w 50"/>
                <a:gd name="T9" fmla="*/ 4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1"/>
                <a:gd name="T17" fmla="*/ 50 w 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1">
                  <a:moveTo>
                    <a:pt x="0" y="41"/>
                  </a:moveTo>
                  <a:lnTo>
                    <a:pt x="30" y="0"/>
                  </a:lnTo>
                  <a:lnTo>
                    <a:pt x="50" y="0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198" name="Arc 38"/>
            <p:cNvSpPr>
              <a:spLocks/>
            </p:cNvSpPr>
            <p:nvPr/>
          </p:nvSpPr>
          <p:spPr bwMode="auto">
            <a:xfrm rot="-2565060">
              <a:off x="4678" y="334"/>
              <a:ext cx="549" cy="5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199" name="Line 39"/>
            <p:cNvSpPr>
              <a:spLocks noChangeShapeType="1"/>
            </p:cNvSpPr>
            <p:nvPr/>
          </p:nvSpPr>
          <p:spPr bwMode="auto">
            <a:xfrm>
              <a:off x="4944" y="452"/>
              <a:ext cx="0" cy="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162800" y="3618573"/>
            <a:ext cx="1111250" cy="190500"/>
            <a:chOff x="5100" y="2124"/>
            <a:chExt cx="420" cy="72"/>
          </a:xfrm>
        </p:grpSpPr>
        <p:sp>
          <p:nvSpPr>
            <p:cNvPr id="49194" name="Line 34"/>
            <p:cNvSpPr>
              <a:spLocks noChangeShapeType="1"/>
            </p:cNvSpPr>
            <p:nvPr/>
          </p:nvSpPr>
          <p:spPr bwMode="auto">
            <a:xfrm>
              <a:off x="5100" y="2124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9195" name="Line 35"/>
            <p:cNvSpPr>
              <a:spLocks noChangeShapeType="1"/>
            </p:cNvSpPr>
            <p:nvPr/>
          </p:nvSpPr>
          <p:spPr bwMode="auto">
            <a:xfrm>
              <a:off x="5208" y="2196"/>
              <a:ext cx="204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9181" name="Freeform 45"/>
          <p:cNvSpPr>
            <a:spLocks/>
          </p:cNvSpPr>
          <p:nvPr/>
        </p:nvSpPr>
        <p:spPr bwMode="auto">
          <a:xfrm>
            <a:off x="6246813" y="2140610"/>
            <a:ext cx="1476375" cy="1476375"/>
          </a:xfrm>
          <a:custGeom>
            <a:avLst/>
            <a:gdLst>
              <a:gd name="T0" fmla="*/ 0 w 930"/>
              <a:gd name="T1" fmla="*/ 0 h 930"/>
              <a:gd name="T2" fmla="*/ 2147483647 w 930"/>
              <a:gd name="T3" fmla="*/ 0 h 930"/>
              <a:gd name="T4" fmla="*/ 2147483647 w 930"/>
              <a:gd name="T5" fmla="*/ 2147483647 h 930"/>
              <a:gd name="T6" fmla="*/ 0 60000 65536"/>
              <a:gd name="T7" fmla="*/ 0 60000 65536"/>
              <a:gd name="T8" fmla="*/ 0 60000 65536"/>
              <a:gd name="T9" fmla="*/ 0 w 930"/>
              <a:gd name="T10" fmla="*/ 0 h 930"/>
              <a:gd name="T11" fmla="*/ 930 w 930"/>
              <a:gd name="T12" fmla="*/ 930 h 9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930">
                <a:moveTo>
                  <a:pt x="0" y="0"/>
                </a:moveTo>
                <a:lnTo>
                  <a:pt x="930" y="0"/>
                </a:lnTo>
                <a:lnTo>
                  <a:pt x="930" y="93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82" name="Freeform 46"/>
          <p:cNvSpPr>
            <a:spLocks/>
          </p:cNvSpPr>
          <p:nvPr/>
        </p:nvSpPr>
        <p:spPr bwMode="auto">
          <a:xfrm>
            <a:off x="4837113" y="3882098"/>
            <a:ext cx="2895600" cy="2566987"/>
          </a:xfrm>
          <a:custGeom>
            <a:avLst/>
            <a:gdLst>
              <a:gd name="T0" fmla="*/ 0 w 1859"/>
              <a:gd name="T1" fmla="*/ 2147483647 h 1617"/>
              <a:gd name="T2" fmla="*/ 2147483647 w 1859"/>
              <a:gd name="T3" fmla="*/ 2147483647 h 1617"/>
              <a:gd name="T4" fmla="*/ 2147483647 w 1859"/>
              <a:gd name="T5" fmla="*/ 0 h 1617"/>
              <a:gd name="T6" fmla="*/ 0 60000 65536"/>
              <a:gd name="T7" fmla="*/ 0 60000 65536"/>
              <a:gd name="T8" fmla="*/ 0 60000 65536"/>
              <a:gd name="T9" fmla="*/ 0 w 1859"/>
              <a:gd name="T10" fmla="*/ 0 h 1617"/>
              <a:gd name="T11" fmla="*/ 1859 w 1859"/>
              <a:gd name="T12" fmla="*/ 1617 h 16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9" h="1617">
                <a:moveTo>
                  <a:pt x="0" y="1617"/>
                </a:moveTo>
                <a:lnTo>
                  <a:pt x="1859" y="1617"/>
                </a:lnTo>
                <a:lnTo>
                  <a:pt x="185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83" name="Oval 20"/>
          <p:cNvSpPr>
            <a:spLocks noChangeArrowheads="1"/>
          </p:cNvSpPr>
          <p:nvPr/>
        </p:nvSpPr>
        <p:spPr bwMode="auto">
          <a:xfrm flipH="1">
            <a:off x="5861050" y="1862798"/>
            <a:ext cx="55563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8" name="53 Grupo"/>
          <p:cNvGrpSpPr>
            <a:grpSpLocks/>
          </p:cNvGrpSpPr>
          <p:nvPr/>
        </p:nvGrpSpPr>
        <p:grpSpPr bwMode="auto">
          <a:xfrm rot="9147073">
            <a:off x="6656925" y="690543"/>
            <a:ext cx="684212" cy="1397000"/>
            <a:chOff x="3737929" y="55503"/>
            <a:chExt cx="684212" cy="1397000"/>
          </a:xfrm>
        </p:grpSpPr>
        <p:sp>
          <p:nvSpPr>
            <p:cNvPr id="49" name="48 Forma libre"/>
            <p:cNvSpPr/>
            <p:nvPr/>
          </p:nvSpPr>
          <p:spPr>
            <a:xfrm>
              <a:off x="3836741" y="283241"/>
              <a:ext cx="407988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49189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49190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49191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192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193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58" name="57 Elipse"/>
          <p:cNvSpPr/>
          <p:nvPr/>
        </p:nvSpPr>
        <p:spPr>
          <a:xfrm>
            <a:off x="5592763" y="2118385"/>
            <a:ext cx="74612" cy="7461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6145213" y="2118385"/>
            <a:ext cx="74612" cy="7461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10" name="61 Grupo"/>
          <p:cNvGrpSpPr/>
          <p:nvPr/>
        </p:nvGrpSpPr>
        <p:grpSpPr>
          <a:xfrm>
            <a:off x="2318504" y="1009516"/>
            <a:ext cx="926431" cy="811316"/>
            <a:chOff x="1819740" y="3868968"/>
            <a:chExt cx="926431" cy="811316"/>
          </a:xfrm>
        </p:grpSpPr>
        <p:grpSp>
          <p:nvGrpSpPr>
            <p:cNvPr id="11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63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64" name="63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rgbClr val="E8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61 CuadroTexto"/>
            <p:cNvSpPr txBox="1"/>
            <p:nvPr/>
          </p:nvSpPr>
          <p:spPr>
            <a:xfrm rot="20353996">
              <a:off x="1819740" y="386896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12" name="56 Grupo"/>
          <p:cNvGrpSpPr/>
          <p:nvPr/>
        </p:nvGrpSpPr>
        <p:grpSpPr>
          <a:xfrm>
            <a:off x="2680323" y="1890013"/>
            <a:ext cx="522287" cy="363538"/>
            <a:chOff x="3262313" y="1657350"/>
            <a:chExt cx="522287" cy="363538"/>
          </a:xfrm>
          <a:solidFill>
            <a:srgbClr val="E8FDFE"/>
          </a:solidFill>
        </p:grpSpPr>
        <p:sp>
          <p:nvSpPr>
            <p:cNvPr id="73" name="72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75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77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8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5" name="54 Grupo"/>
          <p:cNvGrpSpPr/>
          <p:nvPr/>
        </p:nvGrpSpPr>
        <p:grpSpPr>
          <a:xfrm>
            <a:off x="2613113" y="1782492"/>
            <a:ext cx="552828" cy="357188"/>
            <a:chOff x="2269079" y="1233404"/>
            <a:chExt cx="552828" cy="357188"/>
          </a:xfrm>
          <a:solidFill>
            <a:srgbClr val="E8FDFE"/>
          </a:solidFill>
        </p:grpSpPr>
        <p:sp>
          <p:nvSpPr>
            <p:cNvPr id="66" name="65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68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70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1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49178" name="Oval 28"/>
          <p:cNvSpPr>
            <a:spLocks noChangeArrowheads="1"/>
          </p:cNvSpPr>
          <p:nvPr/>
        </p:nvSpPr>
        <p:spPr bwMode="auto">
          <a:xfrm>
            <a:off x="2589213" y="2067585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79" name="Oval 29"/>
          <p:cNvSpPr>
            <a:spLocks noChangeArrowheads="1"/>
          </p:cNvSpPr>
          <p:nvPr/>
        </p:nvSpPr>
        <p:spPr bwMode="auto">
          <a:xfrm>
            <a:off x="3167063" y="2067585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Cuando pasa la corriente por una bobina, ésta adquiere las mismas propiedades magnéticas que un imán</a:t>
            </a:r>
          </a:p>
        </p:txBody>
      </p:sp>
      <p:sp>
        <p:nvSpPr>
          <p:cNvPr id="76" name="7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94295" y="6256421"/>
            <a:ext cx="469231" cy="4451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2239E-6 L -2.77778E-6 0.2201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8992" grpId="0" animBg="1"/>
      <p:bldP spid="1689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1 Grupo"/>
          <p:cNvGrpSpPr/>
          <p:nvPr/>
        </p:nvGrpSpPr>
        <p:grpSpPr>
          <a:xfrm rot="3492020">
            <a:off x="7614899" y="2850191"/>
            <a:ext cx="926431" cy="870693"/>
            <a:chOff x="1760363" y="3809591"/>
            <a:chExt cx="926431" cy="870693"/>
          </a:xfrm>
        </p:grpSpPr>
        <p:grpSp>
          <p:nvGrpSpPr>
            <p:cNvPr id="3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94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95" name="94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rgbClr val="E8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" name="92 CuadroTexto"/>
            <p:cNvSpPr txBox="1"/>
            <p:nvPr/>
          </p:nvSpPr>
          <p:spPr>
            <a:xfrm rot="20353996">
              <a:off x="1760363" y="3809591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 rot="5400000" flipV="1">
            <a:off x="3444081" y="5094793"/>
            <a:ext cx="1449387" cy="596900"/>
            <a:chOff x="1776" y="2016"/>
            <a:chExt cx="1632" cy="672"/>
          </a:xfrm>
        </p:grpSpPr>
        <p:sp>
          <p:nvSpPr>
            <p:cNvPr id="50239" name="Rectangle 3"/>
            <p:cNvSpPr>
              <a:spLocks noChangeArrowheads="1"/>
            </p:cNvSpPr>
            <p:nvPr/>
          </p:nvSpPr>
          <p:spPr bwMode="auto">
            <a:xfrm>
              <a:off x="1776" y="2016"/>
              <a:ext cx="816" cy="67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40" name="Rectangle 4"/>
            <p:cNvSpPr>
              <a:spLocks noChangeArrowheads="1"/>
            </p:cNvSpPr>
            <p:nvPr/>
          </p:nvSpPr>
          <p:spPr bwMode="auto">
            <a:xfrm>
              <a:off x="2592" y="2016"/>
              <a:ext cx="816" cy="672"/>
            </a:xfrm>
            <a:prstGeom prst="rect">
              <a:avLst/>
            </a:prstGeom>
            <a:solidFill>
              <a:srgbClr val="FF3300"/>
            </a:solidFill>
            <a:ln w="2857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0179" name="Rectangle 10" descr="Horizontal oscura"/>
          <p:cNvSpPr>
            <a:spLocks noChangeArrowheads="1"/>
          </p:cNvSpPr>
          <p:nvPr/>
        </p:nvSpPr>
        <p:spPr bwMode="auto">
          <a:xfrm rot="-5400000">
            <a:off x="3252787" y="5049549"/>
            <a:ext cx="1763713" cy="1385888"/>
          </a:xfrm>
          <a:prstGeom prst="rect">
            <a:avLst/>
          </a:prstGeom>
          <a:pattFill prst="dkHorz">
            <a:fgClr>
              <a:srgbClr val="FF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22888" y="1230024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22888" y="1230024"/>
            <a:ext cx="1163637" cy="1163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22888" y="1230024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5313363" y="1220499"/>
            <a:ext cx="20637" cy="1173162"/>
          </a:xfrm>
          <a:custGeom>
            <a:avLst/>
            <a:gdLst>
              <a:gd name="T0" fmla="*/ 2147483647 w 20"/>
              <a:gd name="T1" fmla="*/ 2147483647 h 1165"/>
              <a:gd name="T2" fmla="*/ 2147483647 w 20"/>
              <a:gd name="T3" fmla="*/ 2147483647 h 1165"/>
              <a:gd name="T4" fmla="*/ 0 w 20"/>
              <a:gd name="T5" fmla="*/ 2147483647 h 1165"/>
              <a:gd name="T6" fmla="*/ 0 w 20"/>
              <a:gd name="T7" fmla="*/ 0 h 1165"/>
              <a:gd name="T8" fmla="*/ 2147483647 w 20"/>
              <a:gd name="T9" fmla="*/ 0 h 1165"/>
              <a:gd name="T10" fmla="*/ 2147483647 w 20"/>
              <a:gd name="T11" fmla="*/ 2147483647 h 1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65"/>
              <a:gd name="T20" fmla="*/ 20 w 20"/>
              <a:gd name="T21" fmla="*/ 1165 h 1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65">
                <a:moveTo>
                  <a:pt x="20" y="10"/>
                </a:moveTo>
                <a:lnTo>
                  <a:pt x="20" y="1165"/>
                </a:lnTo>
                <a:lnTo>
                  <a:pt x="0" y="1165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405438" y="1312574"/>
            <a:ext cx="1009650" cy="70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5394325" y="1301461"/>
            <a:ext cx="20638" cy="708025"/>
          </a:xfrm>
          <a:custGeom>
            <a:avLst/>
            <a:gdLst>
              <a:gd name="T0" fmla="*/ 2147483647 w 20"/>
              <a:gd name="T1" fmla="*/ 2147483647 h 702"/>
              <a:gd name="T2" fmla="*/ 2147483647 w 20"/>
              <a:gd name="T3" fmla="*/ 2147483647 h 702"/>
              <a:gd name="T4" fmla="*/ 0 w 20"/>
              <a:gd name="T5" fmla="*/ 2147483647 h 702"/>
              <a:gd name="T6" fmla="*/ 0 w 20"/>
              <a:gd name="T7" fmla="*/ 0 h 702"/>
              <a:gd name="T8" fmla="*/ 2147483647 w 20"/>
              <a:gd name="T9" fmla="*/ 0 h 702"/>
              <a:gd name="T10" fmla="*/ 2147483647 w 20"/>
              <a:gd name="T11" fmla="*/ 2147483647 h 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702"/>
              <a:gd name="T20" fmla="*/ 20 w 20"/>
              <a:gd name="T21" fmla="*/ 702 h 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702">
                <a:moveTo>
                  <a:pt x="20" y="10"/>
                </a:moveTo>
                <a:lnTo>
                  <a:pt x="20" y="702"/>
                </a:lnTo>
                <a:lnTo>
                  <a:pt x="0" y="702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313363" y="1220499"/>
            <a:ext cx="1184275" cy="1184275"/>
            <a:chOff x="3695" y="769"/>
            <a:chExt cx="1175" cy="1175"/>
          </a:xfrm>
        </p:grpSpPr>
        <p:sp>
          <p:nvSpPr>
            <p:cNvPr id="50235" name="Freeform 11"/>
            <p:cNvSpPr>
              <a:spLocks/>
            </p:cNvSpPr>
            <p:nvPr/>
          </p:nvSpPr>
          <p:spPr bwMode="auto">
            <a:xfrm>
              <a:off x="3695" y="769"/>
              <a:ext cx="1175" cy="1175"/>
            </a:xfrm>
            <a:custGeom>
              <a:avLst/>
              <a:gdLst>
                <a:gd name="T0" fmla="*/ 10 w 1175"/>
                <a:gd name="T1" fmla="*/ 1155 h 1175"/>
                <a:gd name="T2" fmla="*/ 1155 w 1175"/>
                <a:gd name="T3" fmla="*/ 1155 h 1175"/>
                <a:gd name="T4" fmla="*/ 1155 w 1175"/>
                <a:gd name="T5" fmla="*/ 20 h 1175"/>
                <a:gd name="T6" fmla="*/ 10 w 1175"/>
                <a:gd name="T7" fmla="*/ 20 h 1175"/>
                <a:gd name="T8" fmla="*/ 10 w 1175"/>
                <a:gd name="T9" fmla="*/ 0 h 1175"/>
                <a:gd name="T10" fmla="*/ 1175 w 1175"/>
                <a:gd name="T11" fmla="*/ 0 h 1175"/>
                <a:gd name="T12" fmla="*/ 1175 w 1175"/>
                <a:gd name="T13" fmla="*/ 1175 h 1175"/>
                <a:gd name="T14" fmla="*/ 0 w 1175"/>
                <a:gd name="T15" fmla="*/ 1175 h 1175"/>
                <a:gd name="T16" fmla="*/ 0 w 1175"/>
                <a:gd name="T17" fmla="*/ 1165 h 1175"/>
                <a:gd name="T18" fmla="*/ 10 w 1175"/>
                <a:gd name="T19" fmla="*/ 1155 h 1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5"/>
                <a:gd name="T31" fmla="*/ 0 h 1175"/>
                <a:gd name="T32" fmla="*/ 1175 w 1175"/>
                <a:gd name="T33" fmla="*/ 1175 h 1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5" h="1175">
                  <a:moveTo>
                    <a:pt x="10" y="1155"/>
                  </a:moveTo>
                  <a:lnTo>
                    <a:pt x="1155" y="1155"/>
                  </a:lnTo>
                  <a:lnTo>
                    <a:pt x="1155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175" y="0"/>
                  </a:lnTo>
                  <a:lnTo>
                    <a:pt x="1175" y="1175"/>
                  </a:lnTo>
                  <a:lnTo>
                    <a:pt x="0" y="1175"/>
                  </a:lnTo>
                  <a:lnTo>
                    <a:pt x="0" y="1165"/>
                  </a:lnTo>
                  <a:lnTo>
                    <a:pt x="10" y="1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36" name="Freeform 12"/>
            <p:cNvSpPr>
              <a:spLocks/>
            </p:cNvSpPr>
            <p:nvPr/>
          </p:nvSpPr>
          <p:spPr bwMode="auto">
            <a:xfrm>
              <a:off x="3776" y="850"/>
              <a:ext cx="1013" cy="712"/>
            </a:xfrm>
            <a:custGeom>
              <a:avLst/>
              <a:gdLst>
                <a:gd name="T0" fmla="*/ 10 w 1013"/>
                <a:gd name="T1" fmla="*/ 692 h 712"/>
                <a:gd name="T2" fmla="*/ 993 w 1013"/>
                <a:gd name="T3" fmla="*/ 692 h 712"/>
                <a:gd name="T4" fmla="*/ 993 w 1013"/>
                <a:gd name="T5" fmla="*/ 20 h 712"/>
                <a:gd name="T6" fmla="*/ 10 w 1013"/>
                <a:gd name="T7" fmla="*/ 20 h 712"/>
                <a:gd name="T8" fmla="*/ 10 w 1013"/>
                <a:gd name="T9" fmla="*/ 0 h 712"/>
                <a:gd name="T10" fmla="*/ 1013 w 1013"/>
                <a:gd name="T11" fmla="*/ 0 h 712"/>
                <a:gd name="T12" fmla="*/ 1013 w 1013"/>
                <a:gd name="T13" fmla="*/ 712 h 712"/>
                <a:gd name="T14" fmla="*/ 0 w 1013"/>
                <a:gd name="T15" fmla="*/ 712 h 712"/>
                <a:gd name="T16" fmla="*/ 0 w 1013"/>
                <a:gd name="T17" fmla="*/ 702 h 712"/>
                <a:gd name="T18" fmla="*/ 10 w 1013"/>
                <a:gd name="T19" fmla="*/ 692 h 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3"/>
                <a:gd name="T31" fmla="*/ 0 h 712"/>
                <a:gd name="T32" fmla="*/ 1013 w 1013"/>
                <a:gd name="T33" fmla="*/ 712 h 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3" h="712">
                  <a:moveTo>
                    <a:pt x="10" y="692"/>
                  </a:moveTo>
                  <a:lnTo>
                    <a:pt x="993" y="692"/>
                  </a:lnTo>
                  <a:lnTo>
                    <a:pt x="993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13" y="0"/>
                  </a:lnTo>
                  <a:lnTo>
                    <a:pt x="1013" y="712"/>
                  </a:lnTo>
                  <a:lnTo>
                    <a:pt x="0" y="712"/>
                  </a:lnTo>
                  <a:lnTo>
                    <a:pt x="0" y="702"/>
                  </a:lnTo>
                  <a:lnTo>
                    <a:pt x="10" y="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37" name="AutoShape 13"/>
            <p:cNvSpPr>
              <a:spLocks noChangeArrowheads="1"/>
            </p:cNvSpPr>
            <p:nvPr/>
          </p:nvSpPr>
          <p:spPr bwMode="auto">
            <a:xfrm>
              <a:off x="3943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38" name="AutoShape 14"/>
            <p:cNvSpPr>
              <a:spLocks noChangeArrowheads="1"/>
            </p:cNvSpPr>
            <p:nvPr/>
          </p:nvSpPr>
          <p:spPr bwMode="auto">
            <a:xfrm>
              <a:off x="4491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0187" name="Rectangle 30"/>
          <p:cNvSpPr>
            <a:spLocks noChangeArrowheads="1"/>
          </p:cNvSpPr>
          <p:nvPr/>
        </p:nvSpPr>
        <p:spPr bwMode="auto">
          <a:xfrm>
            <a:off x="5761038" y="1236374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000000"/>
                </a:solidFill>
                <a:latin typeface="Times New Roman"/>
              </a:rPr>
              <a:t>0</a:t>
            </a:r>
            <a:endParaRPr lang="es-ES_tradnl" sz="1600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8" name="Oval 31"/>
          <p:cNvSpPr>
            <a:spLocks noChangeArrowheads="1"/>
          </p:cNvSpPr>
          <p:nvPr/>
        </p:nvSpPr>
        <p:spPr bwMode="auto">
          <a:xfrm>
            <a:off x="5603875" y="2180936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89" name="Oval 32"/>
          <p:cNvSpPr>
            <a:spLocks noChangeArrowheads="1"/>
          </p:cNvSpPr>
          <p:nvPr/>
        </p:nvSpPr>
        <p:spPr bwMode="auto">
          <a:xfrm>
            <a:off x="6151563" y="2180936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90" name="Rectangle 33"/>
          <p:cNvSpPr>
            <a:spLocks noChangeArrowheads="1"/>
          </p:cNvSpPr>
          <p:nvPr/>
        </p:nvSpPr>
        <p:spPr bwMode="auto">
          <a:xfrm>
            <a:off x="5807075" y="2060286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 b="1">
                <a:solidFill>
                  <a:srgbClr val="000000"/>
                </a:solidFill>
                <a:latin typeface="Times New Roman"/>
              </a:rPr>
              <a:t>A</a:t>
            </a:r>
            <a:endParaRPr lang="es-ES" b="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 rot="-5400000">
            <a:off x="3283744" y="4829680"/>
            <a:ext cx="1765300" cy="1827212"/>
            <a:chOff x="2297" y="2688"/>
            <a:chExt cx="1112" cy="1151"/>
          </a:xfrm>
        </p:grpSpPr>
        <p:sp>
          <p:nvSpPr>
            <p:cNvPr id="50233" name="Line 12" descr="Horizontal oscura"/>
            <p:cNvSpPr>
              <a:spLocks noChangeShapeType="1"/>
            </p:cNvSpPr>
            <p:nvPr/>
          </p:nvSpPr>
          <p:spPr bwMode="auto">
            <a:xfrm>
              <a:off x="2297" y="2688"/>
              <a:ext cx="1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34" name="Line 13" descr="Horizontal oscura"/>
            <p:cNvSpPr>
              <a:spLocks noChangeShapeType="1"/>
            </p:cNvSpPr>
            <p:nvPr/>
          </p:nvSpPr>
          <p:spPr bwMode="auto">
            <a:xfrm>
              <a:off x="3408" y="2688"/>
              <a:ext cx="1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0192" name="Freeform 33"/>
          <p:cNvSpPr>
            <a:spLocks/>
          </p:cNvSpPr>
          <p:nvPr/>
        </p:nvSpPr>
        <p:spPr bwMode="auto">
          <a:xfrm rot="5400000" flipH="1">
            <a:off x="125413" y="3352511"/>
            <a:ext cx="1720850" cy="409575"/>
          </a:xfrm>
          <a:custGeom>
            <a:avLst/>
            <a:gdLst>
              <a:gd name="T0" fmla="*/ 2147483647 w 1084"/>
              <a:gd name="T1" fmla="*/ 2147483647 h 258"/>
              <a:gd name="T2" fmla="*/ 2147483647 w 1084"/>
              <a:gd name="T3" fmla="*/ 2147483647 h 258"/>
              <a:gd name="T4" fmla="*/ 2147483647 w 1084"/>
              <a:gd name="T5" fmla="*/ 0 h 258"/>
              <a:gd name="T6" fmla="*/ 2147483647 w 1084"/>
              <a:gd name="T7" fmla="*/ 2147483647 h 258"/>
              <a:gd name="T8" fmla="*/ 2147483647 w 1084"/>
              <a:gd name="T9" fmla="*/ 2147483647 h 258"/>
              <a:gd name="T10" fmla="*/ 2147483647 w 1084"/>
              <a:gd name="T11" fmla="*/ 2147483647 h 258"/>
              <a:gd name="T12" fmla="*/ 2147483647 w 1084"/>
              <a:gd name="T13" fmla="*/ 0 h 258"/>
              <a:gd name="T14" fmla="*/ 2147483647 w 1084"/>
              <a:gd name="T15" fmla="*/ 2147483647 h 258"/>
              <a:gd name="T16" fmla="*/ 2147483647 w 1084"/>
              <a:gd name="T17" fmla="*/ 2147483647 h 258"/>
              <a:gd name="T18" fmla="*/ 2147483647 w 1084"/>
              <a:gd name="T19" fmla="*/ 2147483647 h 258"/>
              <a:gd name="T20" fmla="*/ 2147483647 w 1084"/>
              <a:gd name="T21" fmla="*/ 0 h 258"/>
              <a:gd name="T22" fmla="*/ 2147483647 w 1084"/>
              <a:gd name="T23" fmla="*/ 2147483647 h 258"/>
              <a:gd name="T24" fmla="*/ 2147483647 w 1084"/>
              <a:gd name="T25" fmla="*/ 0 h 258"/>
              <a:gd name="T26" fmla="*/ 2147483647 w 1084"/>
              <a:gd name="T27" fmla="*/ 2147483647 h 258"/>
              <a:gd name="T28" fmla="*/ 2147483647 w 1084"/>
              <a:gd name="T29" fmla="*/ 2147483647 h 258"/>
              <a:gd name="T30" fmla="*/ 2147483647 w 1084"/>
              <a:gd name="T31" fmla="*/ 2147483647 h 258"/>
              <a:gd name="T32" fmla="*/ 2147483647 w 1084"/>
              <a:gd name="T33" fmla="*/ 0 h 258"/>
              <a:gd name="T34" fmla="*/ 2147483647 w 1084"/>
              <a:gd name="T35" fmla="*/ 2147483647 h 258"/>
              <a:gd name="T36" fmla="*/ 2147483647 w 1084"/>
              <a:gd name="T37" fmla="*/ 2147483647 h 258"/>
              <a:gd name="T38" fmla="*/ 2147483647 w 1084"/>
              <a:gd name="T39" fmla="*/ 2147483647 h 258"/>
              <a:gd name="T40" fmla="*/ 2147483647 w 1084"/>
              <a:gd name="T41" fmla="*/ 0 h 258"/>
              <a:gd name="T42" fmla="*/ 2147483647 w 1084"/>
              <a:gd name="T43" fmla="*/ 2147483647 h 258"/>
              <a:gd name="T44" fmla="*/ 2147483647 w 1084"/>
              <a:gd name="T45" fmla="*/ 2147483647 h 258"/>
              <a:gd name="T46" fmla="*/ 2147483647 w 1084"/>
              <a:gd name="T47" fmla="*/ 2147483647 h 258"/>
              <a:gd name="T48" fmla="*/ 2147483647 w 1084"/>
              <a:gd name="T49" fmla="*/ 2147483647 h 258"/>
              <a:gd name="T50" fmla="*/ 2147483647 w 1084"/>
              <a:gd name="T51" fmla="*/ 2147483647 h 258"/>
              <a:gd name="T52" fmla="*/ 2147483647 w 1084"/>
              <a:gd name="T53" fmla="*/ 2147483647 h 258"/>
              <a:gd name="T54" fmla="*/ 2147483647 w 1084"/>
              <a:gd name="T55" fmla="*/ 2147483647 h 258"/>
              <a:gd name="T56" fmla="*/ 2147483647 w 1084"/>
              <a:gd name="T57" fmla="*/ 2147483647 h 258"/>
              <a:gd name="T58" fmla="*/ 2147483647 w 1084"/>
              <a:gd name="T59" fmla="*/ 2147483647 h 258"/>
              <a:gd name="T60" fmla="*/ 2147483647 w 1084"/>
              <a:gd name="T61" fmla="*/ 2147483647 h 258"/>
              <a:gd name="T62" fmla="*/ 2147483647 w 1084"/>
              <a:gd name="T63" fmla="*/ 2147483647 h 258"/>
              <a:gd name="T64" fmla="*/ 2147483647 w 1084"/>
              <a:gd name="T65" fmla="*/ 2147483647 h 258"/>
              <a:gd name="T66" fmla="*/ 2147483647 w 1084"/>
              <a:gd name="T67" fmla="*/ 2147483647 h 258"/>
              <a:gd name="T68" fmla="*/ 2147483647 w 1084"/>
              <a:gd name="T69" fmla="*/ 2147483647 h 258"/>
              <a:gd name="T70" fmla="*/ 2147483647 w 1084"/>
              <a:gd name="T71" fmla="*/ 2147483647 h 258"/>
              <a:gd name="T72" fmla="*/ 2147483647 w 1084"/>
              <a:gd name="T73" fmla="*/ 2147483647 h 258"/>
              <a:gd name="T74" fmla="*/ 2147483647 w 1084"/>
              <a:gd name="T75" fmla="*/ 2147483647 h 258"/>
              <a:gd name="T76" fmla="*/ 2147483647 w 1084"/>
              <a:gd name="T77" fmla="*/ 2147483647 h 258"/>
              <a:gd name="T78" fmla="*/ 2147483647 w 1084"/>
              <a:gd name="T79" fmla="*/ 2147483647 h 258"/>
              <a:gd name="T80" fmla="*/ 2147483647 w 1084"/>
              <a:gd name="T81" fmla="*/ 2147483647 h 258"/>
              <a:gd name="T82" fmla="*/ 2147483647 w 1084"/>
              <a:gd name="T83" fmla="*/ 2147483647 h 258"/>
              <a:gd name="T84" fmla="*/ 2147483647 w 1084"/>
              <a:gd name="T85" fmla="*/ 2147483647 h 258"/>
              <a:gd name="T86" fmla="*/ 2147483647 w 1084"/>
              <a:gd name="T87" fmla="*/ 2147483647 h 258"/>
              <a:gd name="T88" fmla="*/ 2147483647 w 1084"/>
              <a:gd name="T89" fmla="*/ 2147483647 h 258"/>
              <a:gd name="T90" fmla="*/ 0 w 1084"/>
              <a:gd name="T91" fmla="*/ 2147483647 h 258"/>
              <a:gd name="T92" fmla="*/ 2147483647 w 1084"/>
              <a:gd name="T93" fmla="*/ 2147483647 h 2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4"/>
              <a:gd name="T142" fmla="*/ 0 h 258"/>
              <a:gd name="T143" fmla="*/ 1084 w 1084"/>
              <a:gd name="T144" fmla="*/ 258 h 2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4" h="258">
                <a:moveTo>
                  <a:pt x="16" y="122"/>
                </a:moveTo>
                <a:lnTo>
                  <a:pt x="35" y="197"/>
                </a:lnTo>
                <a:lnTo>
                  <a:pt x="85" y="0"/>
                </a:lnTo>
                <a:lnTo>
                  <a:pt x="135" y="197"/>
                </a:lnTo>
                <a:lnTo>
                  <a:pt x="188" y="4"/>
                </a:lnTo>
                <a:lnTo>
                  <a:pt x="238" y="197"/>
                </a:lnTo>
                <a:lnTo>
                  <a:pt x="288" y="0"/>
                </a:lnTo>
                <a:lnTo>
                  <a:pt x="338" y="197"/>
                </a:lnTo>
                <a:lnTo>
                  <a:pt x="384" y="4"/>
                </a:lnTo>
                <a:lnTo>
                  <a:pt x="438" y="197"/>
                </a:lnTo>
                <a:lnTo>
                  <a:pt x="492" y="0"/>
                </a:lnTo>
                <a:lnTo>
                  <a:pt x="542" y="197"/>
                </a:lnTo>
                <a:lnTo>
                  <a:pt x="592" y="0"/>
                </a:lnTo>
                <a:lnTo>
                  <a:pt x="642" y="197"/>
                </a:lnTo>
                <a:lnTo>
                  <a:pt x="696" y="4"/>
                </a:lnTo>
                <a:lnTo>
                  <a:pt x="746" y="197"/>
                </a:lnTo>
                <a:lnTo>
                  <a:pt x="796" y="0"/>
                </a:lnTo>
                <a:lnTo>
                  <a:pt x="846" y="197"/>
                </a:lnTo>
                <a:lnTo>
                  <a:pt x="892" y="4"/>
                </a:lnTo>
                <a:lnTo>
                  <a:pt x="946" y="197"/>
                </a:lnTo>
                <a:lnTo>
                  <a:pt x="999" y="0"/>
                </a:lnTo>
                <a:lnTo>
                  <a:pt x="1049" y="197"/>
                </a:lnTo>
                <a:lnTo>
                  <a:pt x="1069" y="133"/>
                </a:lnTo>
                <a:lnTo>
                  <a:pt x="1084" y="133"/>
                </a:lnTo>
                <a:lnTo>
                  <a:pt x="1046" y="254"/>
                </a:lnTo>
                <a:lnTo>
                  <a:pt x="999" y="61"/>
                </a:lnTo>
                <a:lnTo>
                  <a:pt x="949" y="254"/>
                </a:lnTo>
                <a:lnTo>
                  <a:pt x="896" y="57"/>
                </a:lnTo>
                <a:lnTo>
                  <a:pt x="846" y="258"/>
                </a:lnTo>
                <a:lnTo>
                  <a:pt x="796" y="61"/>
                </a:lnTo>
                <a:lnTo>
                  <a:pt x="746" y="258"/>
                </a:lnTo>
                <a:lnTo>
                  <a:pt x="692" y="57"/>
                </a:lnTo>
                <a:lnTo>
                  <a:pt x="638" y="254"/>
                </a:lnTo>
                <a:lnTo>
                  <a:pt x="592" y="61"/>
                </a:lnTo>
                <a:lnTo>
                  <a:pt x="542" y="258"/>
                </a:lnTo>
                <a:lnTo>
                  <a:pt x="492" y="61"/>
                </a:lnTo>
                <a:lnTo>
                  <a:pt x="442" y="254"/>
                </a:lnTo>
                <a:lnTo>
                  <a:pt x="388" y="57"/>
                </a:lnTo>
                <a:lnTo>
                  <a:pt x="338" y="258"/>
                </a:lnTo>
                <a:lnTo>
                  <a:pt x="288" y="61"/>
                </a:lnTo>
                <a:lnTo>
                  <a:pt x="238" y="258"/>
                </a:lnTo>
                <a:lnTo>
                  <a:pt x="185" y="57"/>
                </a:lnTo>
                <a:lnTo>
                  <a:pt x="131" y="254"/>
                </a:lnTo>
                <a:lnTo>
                  <a:pt x="85" y="61"/>
                </a:lnTo>
                <a:lnTo>
                  <a:pt x="35" y="258"/>
                </a:lnTo>
                <a:lnTo>
                  <a:pt x="0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93" name="Line 34"/>
          <p:cNvSpPr>
            <a:spLocks noChangeShapeType="1"/>
          </p:cNvSpPr>
          <p:nvPr/>
        </p:nvSpPr>
        <p:spPr bwMode="auto">
          <a:xfrm>
            <a:off x="3190875" y="2204749"/>
            <a:ext cx="2432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94" name="Line 35"/>
          <p:cNvSpPr>
            <a:spLocks noChangeShapeType="1"/>
          </p:cNvSpPr>
          <p:nvPr/>
        </p:nvSpPr>
        <p:spPr bwMode="auto">
          <a:xfrm flipH="1">
            <a:off x="973138" y="4952711"/>
            <a:ext cx="246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95" name="Line 36"/>
          <p:cNvSpPr>
            <a:spLocks noChangeShapeType="1"/>
          </p:cNvSpPr>
          <p:nvPr/>
        </p:nvSpPr>
        <p:spPr bwMode="auto">
          <a:xfrm flipV="1">
            <a:off x="973138" y="2204749"/>
            <a:ext cx="0" cy="490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96" name="Line 37"/>
          <p:cNvSpPr>
            <a:spLocks noChangeShapeType="1"/>
          </p:cNvSpPr>
          <p:nvPr/>
        </p:nvSpPr>
        <p:spPr bwMode="auto">
          <a:xfrm>
            <a:off x="973138" y="2204749"/>
            <a:ext cx="1652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97" name="Line 39"/>
          <p:cNvSpPr>
            <a:spLocks noChangeShapeType="1"/>
          </p:cNvSpPr>
          <p:nvPr/>
        </p:nvSpPr>
        <p:spPr bwMode="auto">
          <a:xfrm flipV="1">
            <a:off x="973138" y="4406611"/>
            <a:ext cx="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" name="102 Grupo"/>
          <p:cNvGrpSpPr/>
          <p:nvPr/>
        </p:nvGrpSpPr>
        <p:grpSpPr>
          <a:xfrm>
            <a:off x="7153976" y="3677950"/>
            <a:ext cx="1111250" cy="190500"/>
            <a:chOff x="7198426" y="3250438"/>
            <a:chExt cx="1111250" cy="190500"/>
          </a:xfrm>
        </p:grpSpPr>
        <p:sp>
          <p:nvSpPr>
            <p:cNvPr id="50231" name="Line 34"/>
            <p:cNvSpPr>
              <a:spLocks noChangeShapeType="1"/>
            </p:cNvSpPr>
            <p:nvPr/>
          </p:nvSpPr>
          <p:spPr bwMode="auto">
            <a:xfrm>
              <a:off x="7198426" y="3250438"/>
              <a:ext cx="1111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32" name="Line 35"/>
            <p:cNvSpPr>
              <a:spLocks noChangeShapeType="1"/>
            </p:cNvSpPr>
            <p:nvPr/>
          </p:nvSpPr>
          <p:spPr bwMode="auto">
            <a:xfrm>
              <a:off x="7496114" y="3440938"/>
              <a:ext cx="53975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0199" name="Freeform 33"/>
          <p:cNvSpPr>
            <a:spLocks/>
          </p:cNvSpPr>
          <p:nvPr/>
        </p:nvSpPr>
        <p:spPr bwMode="auto">
          <a:xfrm>
            <a:off x="6246813" y="2199987"/>
            <a:ext cx="1476375" cy="1493240"/>
          </a:xfrm>
          <a:custGeom>
            <a:avLst/>
            <a:gdLst>
              <a:gd name="T0" fmla="*/ 0 w 930"/>
              <a:gd name="T1" fmla="*/ 0 h 930"/>
              <a:gd name="T2" fmla="*/ 2147483647 w 930"/>
              <a:gd name="T3" fmla="*/ 0 h 930"/>
              <a:gd name="T4" fmla="*/ 2147483647 w 930"/>
              <a:gd name="T5" fmla="*/ 2147483647 h 930"/>
              <a:gd name="T6" fmla="*/ 0 60000 65536"/>
              <a:gd name="T7" fmla="*/ 0 60000 65536"/>
              <a:gd name="T8" fmla="*/ 0 60000 65536"/>
              <a:gd name="T9" fmla="*/ 0 w 930"/>
              <a:gd name="T10" fmla="*/ 0 h 930"/>
              <a:gd name="T11" fmla="*/ 930 w 930"/>
              <a:gd name="T12" fmla="*/ 930 h 9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930">
                <a:moveTo>
                  <a:pt x="0" y="0"/>
                </a:moveTo>
                <a:lnTo>
                  <a:pt x="930" y="0"/>
                </a:lnTo>
                <a:lnTo>
                  <a:pt x="930" y="93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00" name="Freeform 34"/>
          <p:cNvSpPr>
            <a:spLocks/>
          </p:cNvSpPr>
          <p:nvPr/>
        </p:nvSpPr>
        <p:spPr bwMode="auto">
          <a:xfrm>
            <a:off x="4837113" y="3918856"/>
            <a:ext cx="2895600" cy="2589605"/>
          </a:xfrm>
          <a:custGeom>
            <a:avLst/>
            <a:gdLst>
              <a:gd name="T0" fmla="*/ 0 w 1859"/>
              <a:gd name="T1" fmla="*/ 2147483647 h 1617"/>
              <a:gd name="T2" fmla="*/ 2147483647 w 1859"/>
              <a:gd name="T3" fmla="*/ 2147483647 h 1617"/>
              <a:gd name="T4" fmla="*/ 2147483647 w 1859"/>
              <a:gd name="T5" fmla="*/ 0 h 1617"/>
              <a:gd name="T6" fmla="*/ 0 60000 65536"/>
              <a:gd name="T7" fmla="*/ 0 60000 65536"/>
              <a:gd name="T8" fmla="*/ 0 60000 65536"/>
              <a:gd name="T9" fmla="*/ 0 w 1859"/>
              <a:gd name="T10" fmla="*/ 0 h 1617"/>
              <a:gd name="T11" fmla="*/ 1859 w 1859"/>
              <a:gd name="T12" fmla="*/ 1617 h 16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9" h="1617">
                <a:moveTo>
                  <a:pt x="0" y="1617"/>
                </a:moveTo>
                <a:lnTo>
                  <a:pt x="1859" y="1617"/>
                </a:lnTo>
                <a:lnTo>
                  <a:pt x="185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5530850" y="1399886"/>
            <a:ext cx="739775" cy="574675"/>
            <a:chOff x="4601" y="334"/>
            <a:chExt cx="693" cy="539"/>
          </a:xfrm>
        </p:grpSpPr>
        <p:sp>
          <p:nvSpPr>
            <p:cNvPr id="50227" name="Freeform 36"/>
            <p:cNvSpPr>
              <a:spLocks/>
            </p:cNvSpPr>
            <p:nvPr/>
          </p:nvSpPr>
          <p:spPr bwMode="auto">
            <a:xfrm>
              <a:off x="4601" y="562"/>
              <a:ext cx="50" cy="31"/>
            </a:xfrm>
            <a:custGeom>
              <a:avLst/>
              <a:gdLst>
                <a:gd name="T0" fmla="*/ 20 w 50"/>
                <a:gd name="T1" fmla="*/ 0 h 31"/>
                <a:gd name="T2" fmla="*/ 50 w 50"/>
                <a:gd name="T3" fmla="*/ 31 h 31"/>
                <a:gd name="T4" fmla="*/ 30 w 50"/>
                <a:gd name="T5" fmla="*/ 31 h 31"/>
                <a:gd name="T6" fmla="*/ 0 w 50"/>
                <a:gd name="T7" fmla="*/ 0 h 31"/>
                <a:gd name="T8" fmla="*/ 2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20" y="0"/>
                  </a:moveTo>
                  <a:lnTo>
                    <a:pt x="50" y="31"/>
                  </a:lnTo>
                  <a:lnTo>
                    <a:pt x="30" y="31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28" name="Freeform 37"/>
            <p:cNvSpPr>
              <a:spLocks/>
            </p:cNvSpPr>
            <p:nvPr/>
          </p:nvSpPr>
          <p:spPr bwMode="auto">
            <a:xfrm>
              <a:off x="5244" y="572"/>
              <a:ext cx="50" cy="41"/>
            </a:xfrm>
            <a:custGeom>
              <a:avLst/>
              <a:gdLst>
                <a:gd name="T0" fmla="*/ 0 w 50"/>
                <a:gd name="T1" fmla="*/ 41 h 41"/>
                <a:gd name="T2" fmla="*/ 30 w 50"/>
                <a:gd name="T3" fmla="*/ 0 h 41"/>
                <a:gd name="T4" fmla="*/ 50 w 50"/>
                <a:gd name="T5" fmla="*/ 0 h 41"/>
                <a:gd name="T6" fmla="*/ 20 w 50"/>
                <a:gd name="T7" fmla="*/ 41 h 41"/>
                <a:gd name="T8" fmla="*/ 0 w 50"/>
                <a:gd name="T9" fmla="*/ 4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1"/>
                <a:gd name="T17" fmla="*/ 50 w 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1">
                  <a:moveTo>
                    <a:pt x="0" y="41"/>
                  </a:moveTo>
                  <a:lnTo>
                    <a:pt x="30" y="0"/>
                  </a:lnTo>
                  <a:lnTo>
                    <a:pt x="50" y="0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29" name="Arc 38"/>
            <p:cNvSpPr>
              <a:spLocks/>
            </p:cNvSpPr>
            <p:nvPr/>
          </p:nvSpPr>
          <p:spPr bwMode="auto">
            <a:xfrm rot="-2565060">
              <a:off x="4678" y="334"/>
              <a:ext cx="549" cy="5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0230" name="Line 39"/>
            <p:cNvSpPr>
              <a:spLocks noChangeShapeType="1"/>
            </p:cNvSpPr>
            <p:nvPr/>
          </p:nvSpPr>
          <p:spPr bwMode="auto">
            <a:xfrm>
              <a:off x="4944" y="452"/>
              <a:ext cx="0" cy="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20873" name="Line 46"/>
          <p:cNvSpPr>
            <a:spLocks noChangeShapeType="1"/>
          </p:cNvSpPr>
          <p:nvPr/>
        </p:nvSpPr>
        <p:spPr bwMode="auto">
          <a:xfrm rot="3086013">
            <a:off x="5753100" y="1634836"/>
            <a:ext cx="279400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04" name="Oval 20"/>
          <p:cNvSpPr>
            <a:spLocks noChangeArrowheads="1"/>
          </p:cNvSpPr>
          <p:nvPr/>
        </p:nvSpPr>
        <p:spPr bwMode="auto">
          <a:xfrm flipH="1">
            <a:off x="5848350" y="1893599"/>
            <a:ext cx="77788" cy="666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876" name="Line 40"/>
          <p:cNvSpPr>
            <a:spLocks noChangeShapeType="1"/>
          </p:cNvSpPr>
          <p:nvPr/>
        </p:nvSpPr>
        <p:spPr bwMode="auto">
          <a:xfrm rot="-1100405">
            <a:off x="5641975" y="1642774"/>
            <a:ext cx="2032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9" name="53 Grupo"/>
          <p:cNvGrpSpPr>
            <a:grpSpLocks/>
          </p:cNvGrpSpPr>
          <p:nvPr/>
        </p:nvGrpSpPr>
        <p:grpSpPr bwMode="auto">
          <a:xfrm rot="20670718">
            <a:off x="6490633" y="3182234"/>
            <a:ext cx="623136" cy="1272296"/>
            <a:chOff x="3737929" y="55503"/>
            <a:chExt cx="684212" cy="1397000"/>
          </a:xfrm>
        </p:grpSpPr>
        <p:sp>
          <p:nvSpPr>
            <p:cNvPr id="54" name="53 Forma libre"/>
            <p:cNvSpPr/>
            <p:nvPr/>
          </p:nvSpPr>
          <p:spPr>
            <a:xfrm>
              <a:off x="3853817" y="295215"/>
              <a:ext cx="407986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10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50222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0223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0224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225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226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grpSp>
        <p:nvGrpSpPr>
          <p:cNvPr id="11" name="53 Grupo"/>
          <p:cNvGrpSpPr>
            <a:grpSpLocks/>
          </p:cNvGrpSpPr>
          <p:nvPr/>
        </p:nvGrpSpPr>
        <p:grpSpPr bwMode="auto">
          <a:xfrm rot="8787742">
            <a:off x="6679370" y="868589"/>
            <a:ext cx="582585" cy="1189502"/>
            <a:chOff x="3737929" y="55503"/>
            <a:chExt cx="684212" cy="1397000"/>
          </a:xfrm>
        </p:grpSpPr>
        <p:sp>
          <p:nvSpPr>
            <p:cNvPr id="62" name="61 Forma libre"/>
            <p:cNvSpPr/>
            <p:nvPr/>
          </p:nvSpPr>
          <p:spPr>
            <a:xfrm>
              <a:off x="3853816" y="295216"/>
              <a:ext cx="407988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50215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0216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0217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218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219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69" name="68 Elipse"/>
          <p:cNvSpPr/>
          <p:nvPr/>
        </p:nvSpPr>
        <p:spPr>
          <a:xfrm>
            <a:off x="5592763" y="2177761"/>
            <a:ext cx="74612" cy="7461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6145213" y="2177761"/>
            <a:ext cx="74612" cy="7461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13" name="61 Grupo"/>
          <p:cNvGrpSpPr/>
          <p:nvPr/>
        </p:nvGrpSpPr>
        <p:grpSpPr>
          <a:xfrm>
            <a:off x="2247253" y="1045142"/>
            <a:ext cx="926431" cy="835065"/>
            <a:chOff x="1760364" y="3845219"/>
            <a:chExt cx="926431" cy="835065"/>
          </a:xfrm>
        </p:grpSpPr>
        <p:grpSp>
          <p:nvGrpSpPr>
            <p:cNvPr id="14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68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71" name="70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rgbClr val="E8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7" name="66 CuadroTexto"/>
            <p:cNvSpPr txBox="1"/>
            <p:nvPr/>
          </p:nvSpPr>
          <p:spPr>
            <a:xfrm rot="20353996">
              <a:off x="1760364" y="3845219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15" name="56 Grupo"/>
          <p:cNvGrpSpPr/>
          <p:nvPr/>
        </p:nvGrpSpPr>
        <p:grpSpPr>
          <a:xfrm>
            <a:off x="2680323" y="1949389"/>
            <a:ext cx="522287" cy="363538"/>
            <a:chOff x="3262313" y="1657350"/>
            <a:chExt cx="522287" cy="363538"/>
          </a:xfrm>
          <a:solidFill>
            <a:srgbClr val="E8FDFE"/>
          </a:solidFill>
        </p:grpSpPr>
        <p:sp>
          <p:nvSpPr>
            <p:cNvPr id="80" name="79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7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84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5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50208" name="Oval 50"/>
          <p:cNvSpPr>
            <a:spLocks noChangeArrowheads="1"/>
          </p:cNvSpPr>
          <p:nvPr/>
        </p:nvSpPr>
        <p:spPr bwMode="auto">
          <a:xfrm>
            <a:off x="3133725" y="2126961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8" name="54 Grupo"/>
          <p:cNvGrpSpPr/>
          <p:nvPr/>
        </p:nvGrpSpPr>
        <p:grpSpPr>
          <a:xfrm>
            <a:off x="2601238" y="1829993"/>
            <a:ext cx="552828" cy="357188"/>
            <a:chOff x="2269079" y="1233404"/>
            <a:chExt cx="552828" cy="357188"/>
          </a:xfrm>
          <a:solidFill>
            <a:srgbClr val="E8FDFE"/>
          </a:solidFill>
        </p:grpSpPr>
        <p:sp>
          <p:nvSpPr>
            <p:cNvPr id="73" name="72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75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0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77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8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50207" name="Oval 49"/>
          <p:cNvSpPr>
            <a:spLocks noChangeArrowheads="1"/>
          </p:cNvSpPr>
          <p:nvPr/>
        </p:nvSpPr>
        <p:spPr bwMode="auto">
          <a:xfrm>
            <a:off x="2589213" y="2126961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115 CuadroTexto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 cambiar el sentido de la corriente cambia la polaridad de la bobina y el imán que antes era atraído ahora es repelido.</a:t>
            </a:r>
          </a:p>
        </p:txBody>
      </p:sp>
      <p:sp>
        <p:nvSpPr>
          <p:cNvPr id="88" name="8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94295" y="6256421"/>
            <a:ext cx="469231" cy="4451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225 L 2.5E-6 7.40741E-7 " pathEditMode="relative" rAng="0" ptsTypes="AA">
                                      <p:cBhvr>
                                        <p:cTn id="43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0873" grpId="0" animBg="1"/>
      <p:bldP spid="1208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862388" y="3640798"/>
            <a:ext cx="830262" cy="469900"/>
            <a:chOff x="3373" y="1989"/>
            <a:chExt cx="523" cy="296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 rot="-903310">
              <a:off x="3373" y="2007"/>
              <a:ext cx="92" cy="278"/>
              <a:chOff x="3471" y="1989"/>
              <a:chExt cx="92" cy="278"/>
            </a:xfrm>
          </p:grpSpPr>
          <p:sp>
            <p:nvSpPr>
              <p:cNvPr id="51257" name="Line 57"/>
              <p:cNvSpPr>
                <a:spLocks noChangeShapeType="1"/>
              </p:cNvSpPr>
              <p:nvPr/>
            </p:nvSpPr>
            <p:spPr bwMode="auto">
              <a:xfrm>
                <a:off x="3517" y="1993"/>
                <a:ext cx="0" cy="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1258" name="Line 58"/>
              <p:cNvSpPr>
                <a:spLocks noChangeShapeType="1"/>
              </p:cNvSpPr>
              <p:nvPr/>
            </p:nvSpPr>
            <p:spPr bwMode="auto">
              <a:xfrm>
                <a:off x="3471" y="1989"/>
                <a:ext cx="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3542" y="1989"/>
              <a:ext cx="92" cy="278"/>
              <a:chOff x="3471" y="1989"/>
              <a:chExt cx="92" cy="278"/>
            </a:xfrm>
          </p:grpSpPr>
          <p:sp>
            <p:nvSpPr>
              <p:cNvPr id="51255" name="Line 61"/>
              <p:cNvSpPr>
                <a:spLocks noChangeShapeType="1"/>
              </p:cNvSpPr>
              <p:nvPr/>
            </p:nvSpPr>
            <p:spPr bwMode="auto">
              <a:xfrm>
                <a:off x="3517" y="1993"/>
                <a:ext cx="0" cy="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1256" name="Line 62"/>
              <p:cNvSpPr>
                <a:spLocks noChangeShapeType="1"/>
              </p:cNvSpPr>
              <p:nvPr/>
            </p:nvSpPr>
            <p:spPr bwMode="auto">
              <a:xfrm>
                <a:off x="3471" y="1989"/>
                <a:ext cx="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rot="2839667">
              <a:off x="3711" y="1963"/>
              <a:ext cx="92" cy="278"/>
              <a:chOff x="3471" y="1989"/>
              <a:chExt cx="92" cy="278"/>
            </a:xfrm>
          </p:grpSpPr>
          <p:sp>
            <p:nvSpPr>
              <p:cNvPr id="51253" name="Line 64"/>
              <p:cNvSpPr>
                <a:spLocks noChangeShapeType="1"/>
              </p:cNvSpPr>
              <p:nvPr/>
            </p:nvSpPr>
            <p:spPr bwMode="auto">
              <a:xfrm>
                <a:off x="3517" y="1993"/>
                <a:ext cx="0" cy="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1254" name="Line 65"/>
              <p:cNvSpPr>
                <a:spLocks noChangeShapeType="1"/>
              </p:cNvSpPr>
              <p:nvPr/>
            </p:nvSpPr>
            <p:spPr bwMode="auto">
              <a:xfrm>
                <a:off x="3471" y="1989"/>
                <a:ext cx="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51203" name="Rectangle 10" descr="Horizontal oscura"/>
          <p:cNvSpPr>
            <a:spLocks noChangeArrowheads="1"/>
          </p:cNvSpPr>
          <p:nvPr/>
        </p:nvSpPr>
        <p:spPr bwMode="auto">
          <a:xfrm rot="-5400000">
            <a:off x="3252787" y="4990173"/>
            <a:ext cx="1763713" cy="1385888"/>
          </a:xfrm>
          <a:prstGeom prst="rect">
            <a:avLst/>
          </a:prstGeom>
          <a:pattFill prst="dkHorz">
            <a:fgClr>
              <a:srgbClr val="FF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 rot="-5400000">
            <a:off x="3283744" y="4770304"/>
            <a:ext cx="1765300" cy="1827212"/>
            <a:chOff x="2297" y="2688"/>
            <a:chExt cx="1112" cy="1151"/>
          </a:xfrm>
        </p:grpSpPr>
        <p:sp>
          <p:nvSpPr>
            <p:cNvPr id="51248" name="Line 12" descr="Horizontal oscura"/>
            <p:cNvSpPr>
              <a:spLocks noChangeShapeType="1"/>
            </p:cNvSpPr>
            <p:nvPr/>
          </p:nvSpPr>
          <p:spPr bwMode="auto">
            <a:xfrm>
              <a:off x="2297" y="2688"/>
              <a:ext cx="1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49" name="Line 13" descr="Horizontal oscura"/>
            <p:cNvSpPr>
              <a:spLocks noChangeShapeType="1"/>
            </p:cNvSpPr>
            <p:nvPr/>
          </p:nvSpPr>
          <p:spPr bwMode="auto">
            <a:xfrm>
              <a:off x="3408" y="2688"/>
              <a:ext cx="1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1205" name="Freeform 33"/>
          <p:cNvSpPr>
            <a:spLocks/>
          </p:cNvSpPr>
          <p:nvPr/>
        </p:nvSpPr>
        <p:spPr bwMode="auto">
          <a:xfrm rot="5400000" flipH="1">
            <a:off x="125413" y="3293135"/>
            <a:ext cx="1720850" cy="409575"/>
          </a:xfrm>
          <a:custGeom>
            <a:avLst/>
            <a:gdLst>
              <a:gd name="T0" fmla="*/ 2147483647 w 1084"/>
              <a:gd name="T1" fmla="*/ 2147483647 h 258"/>
              <a:gd name="T2" fmla="*/ 2147483647 w 1084"/>
              <a:gd name="T3" fmla="*/ 2147483647 h 258"/>
              <a:gd name="T4" fmla="*/ 2147483647 w 1084"/>
              <a:gd name="T5" fmla="*/ 0 h 258"/>
              <a:gd name="T6" fmla="*/ 2147483647 w 1084"/>
              <a:gd name="T7" fmla="*/ 2147483647 h 258"/>
              <a:gd name="T8" fmla="*/ 2147483647 w 1084"/>
              <a:gd name="T9" fmla="*/ 2147483647 h 258"/>
              <a:gd name="T10" fmla="*/ 2147483647 w 1084"/>
              <a:gd name="T11" fmla="*/ 2147483647 h 258"/>
              <a:gd name="T12" fmla="*/ 2147483647 w 1084"/>
              <a:gd name="T13" fmla="*/ 0 h 258"/>
              <a:gd name="T14" fmla="*/ 2147483647 w 1084"/>
              <a:gd name="T15" fmla="*/ 2147483647 h 258"/>
              <a:gd name="T16" fmla="*/ 2147483647 w 1084"/>
              <a:gd name="T17" fmla="*/ 2147483647 h 258"/>
              <a:gd name="T18" fmla="*/ 2147483647 w 1084"/>
              <a:gd name="T19" fmla="*/ 2147483647 h 258"/>
              <a:gd name="T20" fmla="*/ 2147483647 w 1084"/>
              <a:gd name="T21" fmla="*/ 0 h 258"/>
              <a:gd name="T22" fmla="*/ 2147483647 w 1084"/>
              <a:gd name="T23" fmla="*/ 2147483647 h 258"/>
              <a:gd name="T24" fmla="*/ 2147483647 w 1084"/>
              <a:gd name="T25" fmla="*/ 0 h 258"/>
              <a:gd name="T26" fmla="*/ 2147483647 w 1084"/>
              <a:gd name="T27" fmla="*/ 2147483647 h 258"/>
              <a:gd name="T28" fmla="*/ 2147483647 w 1084"/>
              <a:gd name="T29" fmla="*/ 2147483647 h 258"/>
              <a:gd name="T30" fmla="*/ 2147483647 w 1084"/>
              <a:gd name="T31" fmla="*/ 2147483647 h 258"/>
              <a:gd name="T32" fmla="*/ 2147483647 w 1084"/>
              <a:gd name="T33" fmla="*/ 0 h 258"/>
              <a:gd name="T34" fmla="*/ 2147483647 w 1084"/>
              <a:gd name="T35" fmla="*/ 2147483647 h 258"/>
              <a:gd name="T36" fmla="*/ 2147483647 w 1084"/>
              <a:gd name="T37" fmla="*/ 2147483647 h 258"/>
              <a:gd name="T38" fmla="*/ 2147483647 w 1084"/>
              <a:gd name="T39" fmla="*/ 2147483647 h 258"/>
              <a:gd name="T40" fmla="*/ 2147483647 w 1084"/>
              <a:gd name="T41" fmla="*/ 0 h 258"/>
              <a:gd name="T42" fmla="*/ 2147483647 w 1084"/>
              <a:gd name="T43" fmla="*/ 2147483647 h 258"/>
              <a:gd name="T44" fmla="*/ 2147483647 w 1084"/>
              <a:gd name="T45" fmla="*/ 2147483647 h 258"/>
              <a:gd name="T46" fmla="*/ 2147483647 w 1084"/>
              <a:gd name="T47" fmla="*/ 2147483647 h 258"/>
              <a:gd name="T48" fmla="*/ 2147483647 w 1084"/>
              <a:gd name="T49" fmla="*/ 2147483647 h 258"/>
              <a:gd name="T50" fmla="*/ 2147483647 w 1084"/>
              <a:gd name="T51" fmla="*/ 2147483647 h 258"/>
              <a:gd name="T52" fmla="*/ 2147483647 w 1084"/>
              <a:gd name="T53" fmla="*/ 2147483647 h 258"/>
              <a:gd name="T54" fmla="*/ 2147483647 w 1084"/>
              <a:gd name="T55" fmla="*/ 2147483647 h 258"/>
              <a:gd name="T56" fmla="*/ 2147483647 w 1084"/>
              <a:gd name="T57" fmla="*/ 2147483647 h 258"/>
              <a:gd name="T58" fmla="*/ 2147483647 w 1084"/>
              <a:gd name="T59" fmla="*/ 2147483647 h 258"/>
              <a:gd name="T60" fmla="*/ 2147483647 w 1084"/>
              <a:gd name="T61" fmla="*/ 2147483647 h 258"/>
              <a:gd name="T62" fmla="*/ 2147483647 w 1084"/>
              <a:gd name="T63" fmla="*/ 2147483647 h 258"/>
              <a:gd name="T64" fmla="*/ 2147483647 w 1084"/>
              <a:gd name="T65" fmla="*/ 2147483647 h 258"/>
              <a:gd name="T66" fmla="*/ 2147483647 w 1084"/>
              <a:gd name="T67" fmla="*/ 2147483647 h 258"/>
              <a:gd name="T68" fmla="*/ 2147483647 w 1084"/>
              <a:gd name="T69" fmla="*/ 2147483647 h 258"/>
              <a:gd name="T70" fmla="*/ 2147483647 w 1084"/>
              <a:gd name="T71" fmla="*/ 2147483647 h 258"/>
              <a:gd name="T72" fmla="*/ 2147483647 w 1084"/>
              <a:gd name="T73" fmla="*/ 2147483647 h 258"/>
              <a:gd name="T74" fmla="*/ 2147483647 w 1084"/>
              <a:gd name="T75" fmla="*/ 2147483647 h 258"/>
              <a:gd name="T76" fmla="*/ 2147483647 w 1084"/>
              <a:gd name="T77" fmla="*/ 2147483647 h 258"/>
              <a:gd name="T78" fmla="*/ 2147483647 w 1084"/>
              <a:gd name="T79" fmla="*/ 2147483647 h 258"/>
              <a:gd name="T80" fmla="*/ 2147483647 w 1084"/>
              <a:gd name="T81" fmla="*/ 2147483647 h 258"/>
              <a:gd name="T82" fmla="*/ 2147483647 w 1084"/>
              <a:gd name="T83" fmla="*/ 2147483647 h 258"/>
              <a:gd name="T84" fmla="*/ 2147483647 w 1084"/>
              <a:gd name="T85" fmla="*/ 2147483647 h 258"/>
              <a:gd name="T86" fmla="*/ 2147483647 w 1084"/>
              <a:gd name="T87" fmla="*/ 2147483647 h 258"/>
              <a:gd name="T88" fmla="*/ 2147483647 w 1084"/>
              <a:gd name="T89" fmla="*/ 2147483647 h 258"/>
              <a:gd name="T90" fmla="*/ 0 w 1084"/>
              <a:gd name="T91" fmla="*/ 2147483647 h 258"/>
              <a:gd name="T92" fmla="*/ 2147483647 w 1084"/>
              <a:gd name="T93" fmla="*/ 2147483647 h 2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4"/>
              <a:gd name="T142" fmla="*/ 0 h 258"/>
              <a:gd name="T143" fmla="*/ 1084 w 1084"/>
              <a:gd name="T144" fmla="*/ 258 h 2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4" h="258">
                <a:moveTo>
                  <a:pt x="16" y="122"/>
                </a:moveTo>
                <a:lnTo>
                  <a:pt x="35" y="197"/>
                </a:lnTo>
                <a:lnTo>
                  <a:pt x="85" y="0"/>
                </a:lnTo>
                <a:lnTo>
                  <a:pt x="135" y="197"/>
                </a:lnTo>
                <a:lnTo>
                  <a:pt x="188" y="4"/>
                </a:lnTo>
                <a:lnTo>
                  <a:pt x="238" y="197"/>
                </a:lnTo>
                <a:lnTo>
                  <a:pt x="288" y="0"/>
                </a:lnTo>
                <a:lnTo>
                  <a:pt x="338" y="197"/>
                </a:lnTo>
                <a:lnTo>
                  <a:pt x="384" y="4"/>
                </a:lnTo>
                <a:lnTo>
                  <a:pt x="438" y="197"/>
                </a:lnTo>
                <a:lnTo>
                  <a:pt x="492" y="0"/>
                </a:lnTo>
                <a:lnTo>
                  <a:pt x="542" y="197"/>
                </a:lnTo>
                <a:lnTo>
                  <a:pt x="592" y="0"/>
                </a:lnTo>
                <a:lnTo>
                  <a:pt x="642" y="197"/>
                </a:lnTo>
                <a:lnTo>
                  <a:pt x="696" y="4"/>
                </a:lnTo>
                <a:lnTo>
                  <a:pt x="746" y="197"/>
                </a:lnTo>
                <a:lnTo>
                  <a:pt x="796" y="0"/>
                </a:lnTo>
                <a:lnTo>
                  <a:pt x="846" y="197"/>
                </a:lnTo>
                <a:lnTo>
                  <a:pt x="892" y="4"/>
                </a:lnTo>
                <a:lnTo>
                  <a:pt x="946" y="197"/>
                </a:lnTo>
                <a:lnTo>
                  <a:pt x="999" y="0"/>
                </a:lnTo>
                <a:lnTo>
                  <a:pt x="1049" y="197"/>
                </a:lnTo>
                <a:lnTo>
                  <a:pt x="1069" y="133"/>
                </a:lnTo>
                <a:lnTo>
                  <a:pt x="1084" y="133"/>
                </a:lnTo>
                <a:lnTo>
                  <a:pt x="1046" y="254"/>
                </a:lnTo>
                <a:lnTo>
                  <a:pt x="999" y="61"/>
                </a:lnTo>
                <a:lnTo>
                  <a:pt x="949" y="254"/>
                </a:lnTo>
                <a:lnTo>
                  <a:pt x="896" y="57"/>
                </a:lnTo>
                <a:lnTo>
                  <a:pt x="846" y="258"/>
                </a:lnTo>
                <a:lnTo>
                  <a:pt x="796" y="61"/>
                </a:lnTo>
                <a:lnTo>
                  <a:pt x="746" y="258"/>
                </a:lnTo>
                <a:lnTo>
                  <a:pt x="692" y="57"/>
                </a:lnTo>
                <a:lnTo>
                  <a:pt x="638" y="254"/>
                </a:lnTo>
                <a:lnTo>
                  <a:pt x="592" y="61"/>
                </a:lnTo>
                <a:lnTo>
                  <a:pt x="542" y="258"/>
                </a:lnTo>
                <a:lnTo>
                  <a:pt x="492" y="61"/>
                </a:lnTo>
                <a:lnTo>
                  <a:pt x="442" y="254"/>
                </a:lnTo>
                <a:lnTo>
                  <a:pt x="388" y="57"/>
                </a:lnTo>
                <a:lnTo>
                  <a:pt x="338" y="258"/>
                </a:lnTo>
                <a:lnTo>
                  <a:pt x="288" y="61"/>
                </a:lnTo>
                <a:lnTo>
                  <a:pt x="238" y="258"/>
                </a:lnTo>
                <a:lnTo>
                  <a:pt x="185" y="57"/>
                </a:lnTo>
                <a:lnTo>
                  <a:pt x="131" y="254"/>
                </a:lnTo>
                <a:lnTo>
                  <a:pt x="85" y="61"/>
                </a:lnTo>
                <a:lnTo>
                  <a:pt x="35" y="258"/>
                </a:lnTo>
                <a:lnTo>
                  <a:pt x="0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06" name="Line 34"/>
          <p:cNvSpPr>
            <a:spLocks noChangeShapeType="1"/>
          </p:cNvSpPr>
          <p:nvPr/>
        </p:nvSpPr>
        <p:spPr bwMode="auto">
          <a:xfrm>
            <a:off x="3190875" y="2145373"/>
            <a:ext cx="2432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07" name="Line 35"/>
          <p:cNvSpPr>
            <a:spLocks noChangeShapeType="1"/>
          </p:cNvSpPr>
          <p:nvPr/>
        </p:nvSpPr>
        <p:spPr bwMode="auto">
          <a:xfrm flipH="1">
            <a:off x="973138" y="4893335"/>
            <a:ext cx="2463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08" name="Line 36"/>
          <p:cNvSpPr>
            <a:spLocks noChangeShapeType="1"/>
          </p:cNvSpPr>
          <p:nvPr/>
        </p:nvSpPr>
        <p:spPr bwMode="auto">
          <a:xfrm flipV="1">
            <a:off x="973138" y="2145373"/>
            <a:ext cx="0" cy="490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09" name="Line 37"/>
          <p:cNvSpPr>
            <a:spLocks noChangeShapeType="1"/>
          </p:cNvSpPr>
          <p:nvPr/>
        </p:nvSpPr>
        <p:spPr bwMode="auto">
          <a:xfrm>
            <a:off x="973138" y="2145373"/>
            <a:ext cx="1652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0" name="Line 39"/>
          <p:cNvSpPr>
            <a:spLocks noChangeShapeType="1"/>
          </p:cNvSpPr>
          <p:nvPr/>
        </p:nvSpPr>
        <p:spPr bwMode="auto">
          <a:xfrm flipV="1">
            <a:off x="973138" y="4347235"/>
            <a:ext cx="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1" name="Rectangle 4"/>
          <p:cNvSpPr>
            <a:spLocks noChangeArrowheads="1"/>
          </p:cNvSpPr>
          <p:nvPr/>
        </p:nvSpPr>
        <p:spPr bwMode="auto">
          <a:xfrm>
            <a:off x="5322888" y="1170648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2" name="Rectangle 5"/>
          <p:cNvSpPr>
            <a:spLocks noChangeArrowheads="1"/>
          </p:cNvSpPr>
          <p:nvPr/>
        </p:nvSpPr>
        <p:spPr bwMode="auto">
          <a:xfrm>
            <a:off x="5322888" y="1170648"/>
            <a:ext cx="1163637" cy="1163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3" name="Rectangle 6"/>
          <p:cNvSpPr>
            <a:spLocks noChangeArrowheads="1"/>
          </p:cNvSpPr>
          <p:nvPr/>
        </p:nvSpPr>
        <p:spPr bwMode="auto">
          <a:xfrm>
            <a:off x="5322888" y="1170648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4" name="Freeform 7"/>
          <p:cNvSpPr>
            <a:spLocks/>
          </p:cNvSpPr>
          <p:nvPr/>
        </p:nvSpPr>
        <p:spPr bwMode="auto">
          <a:xfrm>
            <a:off x="5313363" y="1161123"/>
            <a:ext cx="20637" cy="1173162"/>
          </a:xfrm>
          <a:custGeom>
            <a:avLst/>
            <a:gdLst>
              <a:gd name="T0" fmla="*/ 2147483647 w 20"/>
              <a:gd name="T1" fmla="*/ 2147483647 h 1165"/>
              <a:gd name="T2" fmla="*/ 2147483647 w 20"/>
              <a:gd name="T3" fmla="*/ 2147483647 h 1165"/>
              <a:gd name="T4" fmla="*/ 0 w 20"/>
              <a:gd name="T5" fmla="*/ 2147483647 h 1165"/>
              <a:gd name="T6" fmla="*/ 0 w 20"/>
              <a:gd name="T7" fmla="*/ 0 h 1165"/>
              <a:gd name="T8" fmla="*/ 2147483647 w 20"/>
              <a:gd name="T9" fmla="*/ 0 h 1165"/>
              <a:gd name="T10" fmla="*/ 2147483647 w 20"/>
              <a:gd name="T11" fmla="*/ 2147483647 h 1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65"/>
              <a:gd name="T20" fmla="*/ 20 w 20"/>
              <a:gd name="T21" fmla="*/ 1165 h 1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65">
                <a:moveTo>
                  <a:pt x="20" y="10"/>
                </a:moveTo>
                <a:lnTo>
                  <a:pt x="20" y="1165"/>
                </a:lnTo>
                <a:lnTo>
                  <a:pt x="0" y="1165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5" name="Rectangle 8"/>
          <p:cNvSpPr>
            <a:spLocks noChangeArrowheads="1"/>
          </p:cNvSpPr>
          <p:nvPr/>
        </p:nvSpPr>
        <p:spPr bwMode="auto">
          <a:xfrm>
            <a:off x="5405438" y="1253198"/>
            <a:ext cx="1009650" cy="70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6" name="Freeform 9"/>
          <p:cNvSpPr>
            <a:spLocks/>
          </p:cNvSpPr>
          <p:nvPr/>
        </p:nvSpPr>
        <p:spPr bwMode="auto">
          <a:xfrm>
            <a:off x="5394325" y="1242085"/>
            <a:ext cx="20638" cy="708025"/>
          </a:xfrm>
          <a:custGeom>
            <a:avLst/>
            <a:gdLst>
              <a:gd name="T0" fmla="*/ 2147483647 w 20"/>
              <a:gd name="T1" fmla="*/ 2147483647 h 702"/>
              <a:gd name="T2" fmla="*/ 2147483647 w 20"/>
              <a:gd name="T3" fmla="*/ 2147483647 h 702"/>
              <a:gd name="T4" fmla="*/ 0 w 20"/>
              <a:gd name="T5" fmla="*/ 2147483647 h 702"/>
              <a:gd name="T6" fmla="*/ 0 w 20"/>
              <a:gd name="T7" fmla="*/ 0 h 702"/>
              <a:gd name="T8" fmla="*/ 2147483647 w 20"/>
              <a:gd name="T9" fmla="*/ 0 h 702"/>
              <a:gd name="T10" fmla="*/ 2147483647 w 20"/>
              <a:gd name="T11" fmla="*/ 2147483647 h 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702"/>
              <a:gd name="T20" fmla="*/ 20 w 20"/>
              <a:gd name="T21" fmla="*/ 702 h 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702">
                <a:moveTo>
                  <a:pt x="20" y="10"/>
                </a:moveTo>
                <a:lnTo>
                  <a:pt x="20" y="702"/>
                </a:lnTo>
                <a:lnTo>
                  <a:pt x="0" y="702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313363" y="1161123"/>
            <a:ext cx="1184275" cy="1184275"/>
            <a:chOff x="3695" y="769"/>
            <a:chExt cx="1175" cy="1175"/>
          </a:xfrm>
        </p:grpSpPr>
        <p:sp>
          <p:nvSpPr>
            <p:cNvPr id="51244" name="Freeform 11"/>
            <p:cNvSpPr>
              <a:spLocks/>
            </p:cNvSpPr>
            <p:nvPr/>
          </p:nvSpPr>
          <p:spPr bwMode="auto">
            <a:xfrm>
              <a:off x="3695" y="769"/>
              <a:ext cx="1175" cy="1175"/>
            </a:xfrm>
            <a:custGeom>
              <a:avLst/>
              <a:gdLst>
                <a:gd name="T0" fmla="*/ 10 w 1175"/>
                <a:gd name="T1" fmla="*/ 1155 h 1175"/>
                <a:gd name="T2" fmla="*/ 1155 w 1175"/>
                <a:gd name="T3" fmla="*/ 1155 h 1175"/>
                <a:gd name="T4" fmla="*/ 1155 w 1175"/>
                <a:gd name="T5" fmla="*/ 20 h 1175"/>
                <a:gd name="T6" fmla="*/ 10 w 1175"/>
                <a:gd name="T7" fmla="*/ 20 h 1175"/>
                <a:gd name="T8" fmla="*/ 10 w 1175"/>
                <a:gd name="T9" fmla="*/ 0 h 1175"/>
                <a:gd name="T10" fmla="*/ 1175 w 1175"/>
                <a:gd name="T11" fmla="*/ 0 h 1175"/>
                <a:gd name="T12" fmla="*/ 1175 w 1175"/>
                <a:gd name="T13" fmla="*/ 1175 h 1175"/>
                <a:gd name="T14" fmla="*/ 0 w 1175"/>
                <a:gd name="T15" fmla="*/ 1175 h 1175"/>
                <a:gd name="T16" fmla="*/ 0 w 1175"/>
                <a:gd name="T17" fmla="*/ 1165 h 1175"/>
                <a:gd name="T18" fmla="*/ 10 w 1175"/>
                <a:gd name="T19" fmla="*/ 1155 h 1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5"/>
                <a:gd name="T31" fmla="*/ 0 h 1175"/>
                <a:gd name="T32" fmla="*/ 1175 w 1175"/>
                <a:gd name="T33" fmla="*/ 1175 h 1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5" h="1175">
                  <a:moveTo>
                    <a:pt x="10" y="1155"/>
                  </a:moveTo>
                  <a:lnTo>
                    <a:pt x="1155" y="1155"/>
                  </a:lnTo>
                  <a:lnTo>
                    <a:pt x="1155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175" y="0"/>
                  </a:lnTo>
                  <a:lnTo>
                    <a:pt x="1175" y="1175"/>
                  </a:lnTo>
                  <a:lnTo>
                    <a:pt x="0" y="1175"/>
                  </a:lnTo>
                  <a:lnTo>
                    <a:pt x="0" y="1165"/>
                  </a:lnTo>
                  <a:lnTo>
                    <a:pt x="10" y="1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45" name="Freeform 12"/>
            <p:cNvSpPr>
              <a:spLocks/>
            </p:cNvSpPr>
            <p:nvPr/>
          </p:nvSpPr>
          <p:spPr bwMode="auto">
            <a:xfrm>
              <a:off x="3776" y="850"/>
              <a:ext cx="1013" cy="712"/>
            </a:xfrm>
            <a:custGeom>
              <a:avLst/>
              <a:gdLst>
                <a:gd name="T0" fmla="*/ 10 w 1013"/>
                <a:gd name="T1" fmla="*/ 692 h 712"/>
                <a:gd name="T2" fmla="*/ 993 w 1013"/>
                <a:gd name="T3" fmla="*/ 692 h 712"/>
                <a:gd name="T4" fmla="*/ 993 w 1013"/>
                <a:gd name="T5" fmla="*/ 20 h 712"/>
                <a:gd name="T6" fmla="*/ 10 w 1013"/>
                <a:gd name="T7" fmla="*/ 20 h 712"/>
                <a:gd name="T8" fmla="*/ 10 w 1013"/>
                <a:gd name="T9" fmla="*/ 0 h 712"/>
                <a:gd name="T10" fmla="*/ 1013 w 1013"/>
                <a:gd name="T11" fmla="*/ 0 h 712"/>
                <a:gd name="T12" fmla="*/ 1013 w 1013"/>
                <a:gd name="T13" fmla="*/ 712 h 712"/>
                <a:gd name="T14" fmla="*/ 0 w 1013"/>
                <a:gd name="T15" fmla="*/ 712 h 712"/>
                <a:gd name="T16" fmla="*/ 0 w 1013"/>
                <a:gd name="T17" fmla="*/ 702 h 712"/>
                <a:gd name="T18" fmla="*/ 10 w 1013"/>
                <a:gd name="T19" fmla="*/ 692 h 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3"/>
                <a:gd name="T31" fmla="*/ 0 h 712"/>
                <a:gd name="T32" fmla="*/ 1013 w 1013"/>
                <a:gd name="T33" fmla="*/ 712 h 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3" h="712">
                  <a:moveTo>
                    <a:pt x="10" y="692"/>
                  </a:moveTo>
                  <a:lnTo>
                    <a:pt x="993" y="692"/>
                  </a:lnTo>
                  <a:lnTo>
                    <a:pt x="993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13" y="0"/>
                  </a:lnTo>
                  <a:lnTo>
                    <a:pt x="1013" y="712"/>
                  </a:lnTo>
                  <a:lnTo>
                    <a:pt x="0" y="712"/>
                  </a:lnTo>
                  <a:lnTo>
                    <a:pt x="0" y="702"/>
                  </a:lnTo>
                  <a:lnTo>
                    <a:pt x="10" y="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46" name="AutoShape 13"/>
            <p:cNvSpPr>
              <a:spLocks noChangeArrowheads="1"/>
            </p:cNvSpPr>
            <p:nvPr/>
          </p:nvSpPr>
          <p:spPr bwMode="auto">
            <a:xfrm>
              <a:off x="3943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47" name="AutoShape 14"/>
            <p:cNvSpPr>
              <a:spLocks noChangeArrowheads="1"/>
            </p:cNvSpPr>
            <p:nvPr/>
          </p:nvSpPr>
          <p:spPr bwMode="auto">
            <a:xfrm>
              <a:off x="4491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1218" name="Oval 20"/>
          <p:cNvSpPr>
            <a:spLocks noChangeArrowheads="1"/>
          </p:cNvSpPr>
          <p:nvPr/>
        </p:nvSpPr>
        <p:spPr bwMode="auto">
          <a:xfrm flipH="1">
            <a:off x="5857875" y="1831048"/>
            <a:ext cx="55563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19" name="Oval 31"/>
          <p:cNvSpPr>
            <a:spLocks noChangeArrowheads="1"/>
          </p:cNvSpPr>
          <p:nvPr/>
        </p:nvSpPr>
        <p:spPr bwMode="auto">
          <a:xfrm>
            <a:off x="5603875" y="2121560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20" name="Oval 32"/>
          <p:cNvSpPr>
            <a:spLocks noChangeArrowheads="1"/>
          </p:cNvSpPr>
          <p:nvPr/>
        </p:nvSpPr>
        <p:spPr bwMode="auto">
          <a:xfrm>
            <a:off x="6151563" y="2121560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21" name="Rectangle 33"/>
          <p:cNvSpPr>
            <a:spLocks noChangeArrowheads="1"/>
          </p:cNvSpPr>
          <p:nvPr/>
        </p:nvSpPr>
        <p:spPr bwMode="auto">
          <a:xfrm>
            <a:off x="5807075" y="2000910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 b="1">
                <a:solidFill>
                  <a:srgbClr val="000000"/>
                </a:solidFill>
                <a:latin typeface="Times New Roman"/>
              </a:rPr>
              <a:t>A</a:t>
            </a:r>
            <a:endParaRPr lang="es-E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43" name="Line 44"/>
          <p:cNvSpPr>
            <a:spLocks noChangeShapeType="1"/>
          </p:cNvSpPr>
          <p:nvPr/>
        </p:nvSpPr>
        <p:spPr bwMode="auto">
          <a:xfrm flipH="1">
            <a:off x="5886450" y="1537360"/>
            <a:ext cx="20320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41" name="Line 55"/>
          <p:cNvSpPr>
            <a:spLocks noChangeShapeType="1"/>
          </p:cNvSpPr>
          <p:nvPr/>
        </p:nvSpPr>
        <p:spPr bwMode="auto">
          <a:xfrm rot="296353">
            <a:off x="5603875" y="1602448"/>
            <a:ext cx="279400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24" name="Rectangle 45"/>
          <p:cNvSpPr>
            <a:spLocks noChangeArrowheads="1"/>
          </p:cNvSpPr>
          <p:nvPr/>
        </p:nvSpPr>
        <p:spPr bwMode="auto">
          <a:xfrm>
            <a:off x="5435600" y="1283360"/>
            <a:ext cx="9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600" b="1">
                <a:solidFill>
                  <a:srgbClr val="000000"/>
                </a:solidFill>
                <a:latin typeface="Times New Roman"/>
              </a:rPr>
              <a:t>0</a:t>
            </a:r>
            <a:endParaRPr lang="es-ES" sz="160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5532438" y="1284948"/>
            <a:ext cx="700087" cy="544512"/>
            <a:chOff x="4627" y="510"/>
            <a:chExt cx="525" cy="408"/>
          </a:xfrm>
        </p:grpSpPr>
        <p:sp>
          <p:nvSpPr>
            <p:cNvPr id="51236" name="Freeform 47"/>
            <p:cNvSpPr>
              <a:spLocks/>
            </p:cNvSpPr>
            <p:nvPr/>
          </p:nvSpPr>
          <p:spPr bwMode="auto">
            <a:xfrm>
              <a:off x="4627" y="682"/>
              <a:ext cx="38" cy="24"/>
            </a:xfrm>
            <a:custGeom>
              <a:avLst/>
              <a:gdLst>
                <a:gd name="T0" fmla="*/ 2 w 50"/>
                <a:gd name="T1" fmla="*/ 0 h 31"/>
                <a:gd name="T2" fmla="*/ 2 w 50"/>
                <a:gd name="T3" fmla="*/ 2 h 31"/>
                <a:gd name="T4" fmla="*/ 2 w 50"/>
                <a:gd name="T5" fmla="*/ 2 h 31"/>
                <a:gd name="T6" fmla="*/ 0 w 50"/>
                <a:gd name="T7" fmla="*/ 0 h 31"/>
                <a:gd name="T8" fmla="*/ 2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20" y="0"/>
                  </a:moveTo>
                  <a:lnTo>
                    <a:pt x="50" y="31"/>
                  </a:lnTo>
                  <a:lnTo>
                    <a:pt x="30" y="31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37" name="Freeform 48"/>
            <p:cNvSpPr>
              <a:spLocks/>
            </p:cNvSpPr>
            <p:nvPr/>
          </p:nvSpPr>
          <p:spPr bwMode="auto">
            <a:xfrm>
              <a:off x="5114" y="690"/>
              <a:ext cx="38" cy="31"/>
            </a:xfrm>
            <a:custGeom>
              <a:avLst/>
              <a:gdLst>
                <a:gd name="T0" fmla="*/ 0 w 50"/>
                <a:gd name="T1" fmla="*/ 2 h 41"/>
                <a:gd name="T2" fmla="*/ 2 w 50"/>
                <a:gd name="T3" fmla="*/ 0 h 41"/>
                <a:gd name="T4" fmla="*/ 2 w 50"/>
                <a:gd name="T5" fmla="*/ 0 h 41"/>
                <a:gd name="T6" fmla="*/ 2 w 50"/>
                <a:gd name="T7" fmla="*/ 2 h 41"/>
                <a:gd name="T8" fmla="*/ 0 w 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1"/>
                <a:gd name="T17" fmla="*/ 50 w 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1">
                  <a:moveTo>
                    <a:pt x="0" y="41"/>
                  </a:moveTo>
                  <a:lnTo>
                    <a:pt x="30" y="0"/>
                  </a:lnTo>
                  <a:lnTo>
                    <a:pt x="50" y="0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38" name="Arc 49"/>
            <p:cNvSpPr>
              <a:spLocks/>
            </p:cNvSpPr>
            <p:nvPr/>
          </p:nvSpPr>
          <p:spPr bwMode="auto">
            <a:xfrm rot="-2565060">
              <a:off x="4685" y="510"/>
              <a:ext cx="416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39" name="Line 50"/>
            <p:cNvSpPr>
              <a:spLocks noChangeShapeType="1"/>
            </p:cNvSpPr>
            <p:nvPr/>
          </p:nvSpPr>
          <p:spPr bwMode="auto">
            <a:xfrm>
              <a:off x="4887" y="599"/>
              <a:ext cx="0" cy="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837113" y="2140610"/>
            <a:ext cx="3436937" cy="4308475"/>
            <a:chOff x="3047" y="1124"/>
            <a:chExt cx="2165" cy="2714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4512" y="2055"/>
              <a:ext cx="700" cy="120"/>
              <a:chOff x="5100" y="2124"/>
              <a:chExt cx="420" cy="72"/>
            </a:xfrm>
          </p:grpSpPr>
          <p:sp>
            <p:nvSpPr>
              <p:cNvPr id="51234" name="Line 34"/>
              <p:cNvSpPr>
                <a:spLocks noChangeShapeType="1"/>
              </p:cNvSpPr>
              <p:nvPr/>
            </p:nvSpPr>
            <p:spPr bwMode="auto">
              <a:xfrm>
                <a:off x="5100" y="2124"/>
                <a:ext cx="4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1235" name="Line 35"/>
              <p:cNvSpPr>
                <a:spLocks noChangeShapeType="1"/>
              </p:cNvSpPr>
              <p:nvPr/>
            </p:nvSpPr>
            <p:spPr bwMode="auto">
              <a:xfrm>
                <a:off x="5208" y="2196"/>
                <a:ext cx="204" cy="0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51232" name="Freeform 55"/>
            <p:cNvSpPr>
              <a:spLocks/>
            </p:cNvSpPr>
            <p:nvPr/>
          </p:nvSpPr>
          <p:spPr bwMode="auto">
            <a:xfrm>
              <a:off x="3935" y="1124"/>
              <a:ext cx="930" cy="930"/>
            </a:xfrm>
            <a:custGeom>
              <a:avLst/>
              <a:gdLst>
                <a:gd name="T0" fmla="*/ 0 w 930"/>
                <a:gd name="T1" fmla="*/ 0 h 930"/>
                <a:gd name="T2" fmla="*/ 930 w 930"/>
                <a:gd name="T3" fmla="*/ 0 h 930"/>
                <a:gd name="T4" fmla="*/ 930 w 930"/>
                <a:gd name="T5" fmla="*/ 930 h 930"/>
                <a:gd name="T6" fmla="*/ 0 60000 65536"/>
                <a:gd name="T7" fmla="*/ 0 60000 65536"/>
                <a:gd name="T8" fmla="*/ 0 60000 65536"/>
                <a:gd name="T9" fmla="*/ 0 w 930"/>
                <a:gd name="T10" fmla="*/ 0 h 930"/>
                <a:gd name="T11" fmla="*/ 930 w 930"/>
                <a:gd name="T12" fmla="*/ 930 h 9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0" h="930">
                  <a:moveTo>
                    <a:pt x="0" y="0"/>
                  </a:moveTo>
                  <a:lnTo>
                    <a:pt x="930" y="0"/>
                  </a:lnTo>
                  <a:lnTo>
                    <a:pt x="930" y="93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33" name="Freeform 56"/>
            <p:cNvSpPr>
              <a:spLocks/>
            </p:cNvSpPr>
            <p:nvPr/>
          </p:nvSpPr>
          <p:spPr bwMode="auto">
            <a:xfrm>
              <a:off x="3047" y="2221"/>
              <a:ext cx="1824" cy="1617"/>
            </a:xfrm>
            <a:custGeom>
              <a:avLst/>
              <a:gdLst>
                <a:gd name="T0" fmla="*/ 0 w 1859"/>
                <a:gd name="T1" fmla="*/ 1617 h 1617"/>
                <a:gd name="T2" fmla="*/ 1425 w 1859"/>
                <a:gd name="T3" fmla="*/ 1617 h 1617"/>
                <a:gd name="T4" fmla="*/ 1425 w 1859"/>
                <a:gd name="T5" fmla="*/ 0 h 1617"/>
                <a:gd name="T6" fmla="*/ 0 60000 65536"/>
                <a:gd name="T7" fmla="*/ 0 60000 65536"/>
                <a:gd name="T8" fmla="*/ 0 60000 65536"/>
                <a:gd name="T9" fmla="*/ 0 w 1859"/>
                <a:gd name="T10" fmla="*/ 0 h 1617"/>
                <a:gd name="T11" fmla="*/ 1859 w 1859"/>
                <a:gd name="T12" fmla="*/ 1617 h 16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9" h="1617">
                  <a:moveTo>
                    <a:pt x="0" y="1617"/>
                  </a:moveTo>
                  <a:lnTo>
                    <a:pt x="1859" y="1617"/>
                  </a:lnTo>
                  <a:lnTo>
                    <a:pt x="1859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7" name="56 Elipse"/>
          <p:cNvSpPr/>
          <p:nvPr/>
        </p:nvSpPr>
        <p:spPr>
          <a:xfrm>
            <a:off x="5592763" y="2118385"/>
            <a:ext cx="74612" cy="7461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8" name="57 Elipse"/>
          <p:cNvSpPr/>
          <p:nvPr/>
        </p:nvSpPr>
        <p:spPr>
          <a:xfrm>
            <a:off x="6145213" y="2118385"/>
            <a:ext cx="74612" cy="7461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11" name="61 Grupo"/>
          <p:cNvGrpSpPr/>
          <p:nvPr/>
        </p:nvGrpSpPr>
        <p:grpSpPr>
          <a:xfrm>
            <a:off x="2306629" y="1009515"/>
            <a:ext cx="926431" cy="811316"/>
            <a:chOff x="1819740" y="3868968"/>
            <a:chExt cx="926431" cy="811316"/>
          </a:xfrm>
        </p:grpSpPr>
        <p:grpSp>
          <p:nvGrpSpPr>
            <p:cNvPr id="12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62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63" name="62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rgbClr val="E8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" name="60 CuadroTexto"/>
            <p:cNvSpPr txBox="1"/>
            <p:nvPr/>
          </p:nvSpPr>
          <p:spPr>
            <a:xfrm rot="20353996">
              <a:off x="1819740" y="386896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13" name="54 Grupo"/>
          <p:cNvGrpSpPr/>
          <p:nvPr/>
        </p:nvGrpSpPr>
        <p:grpSpPr>
          <a:xfrm>
            <a:off x="2601238" y="1770617"/>
            <a:ext cx="552828" cy="357188"/>
            <a:chOff x="2269079" y="1233404"/>
            <a:chExt cx="552828" cy="357188"/>
          </a:xfrm>
          <a:solidFill>
            <a:srgbClr val="E8FDFE"/>
          </a:solidFill>
        </p:grpSpPr>
        <p:sp>
          <p:nvSpPr>
            <p:cNvPr id="65" name="64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67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5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6" name="56 Grupo"/>
          <p:cNvGrpSpPr/>
          <p:nvPr/>
        </p:nvGrpSpPr>
        <p:grpSpPr>
          <a:xfrm>
            <a:off x="2680323" y="1890013"/>
            <a:ext cx="522287" cy="363538"/>
            <a:chOff x="3262313" y="1657350"/>
            <a:chExt cx="522287" cy="363538"/>
          </a:xfrm>
          <a:solidFill>
            <a:srgbClr val="E8FDFE"/>
          </a:solidFill>
        </p:grpSpPr>
        <p:sp>
          <p:nvSpPr>
            <p:cNvPr id="72" name="71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8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76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7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51227" name="Oval 49"/>
          <p:cNvSpPr>
            <a:spLocks noChangeArrowheads="1"/>
          </p:cNvSpPr>
          <p:nvPr/>
        </p:nvSpPr>
        <p:spPr bwMode="auto">
          <a:xfrm>
            <a:off x="2589213" y="2067585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28" name="Oval 50"/>
          <p:cNvSpPr>
            <a:spLocks noChangeArrowheads="1"/>
          </p:cNvSpPr>
          <p:nvPr/>
        </p:nvSpPr>
        <p:spPr bwMode="auto">
          <a:xfrm>
            <a:off x="3133725" y="2067585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Cuando pasa la corriente por una bobina, ésta adquiere las mismas propiedades magnéticas que un imán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3811979" y="3241964"/>
            <a:ext cx="1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Puntas</a:t>
            </a:r>
          </a:p>
        </p:txBody>
      </p:sp>
      <p:sp>
        <p:nvSpPr>
          <p:cNvPr id="80" name="7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94295" y="6256421"/>
            <a:ext cx="469231" cy="4451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58927E-6 L 1.66667E-6 0.155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1243" grpId="0" animBg="1"/>
      <p:bldP spid="51241" grpId="0" animBg="1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59113" y="881063"/>
            <a:ext cx="2952750" cy="424973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94038" y="2438400"/>
            <a:ext cx="2905125" cy="26574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98825" y="627063"/>
            <a:ext cx="2462213" cy="2111375"/>
            <a:chOff x="2078" y="395"/>
            <a:chExt cx="1551" cy="1330"/>
          </a:xfrm>
        </p:grpSpPr>
        <p:sp>
          <p:nvSpPr>
            <p:cNvPr id="52316" name="Arc 5"/>
            <p:cNvSpPr>
              <a:spLocks/>
            </p:cNvSpPr>
            <p:nvPr/>
          </p:nvSpPr>
          <p:spPr bwMode="auto">
            <a:xfrm rot="-2565060">
              <a:off x="2207" y="395"/>
              <a:ext cx="1345" cy="1330"/>
            </a:xfrm>
            <a:custGeom>
              <a:avLst/>
              <a:gdLst>
                <a:gd name="T0" fmla="*/ 0 w 21329"/>
                <a:gd name="T1" fmla="*/ 0 h 21512"/>
                <a:gd name="T2" fmla="*/ 0 w 21329"/>
                <a:gd name="T3" fmla="*/ 0 h 21512"/>
                <a:gd name="T4" fmla="*/ 0 w 21329"/>
                <a:gd name="T5" fmla="*/ 0 h 21512"/>
                <a:gd name="T6" fmla="*/ 0 60000 65536"/>
                <a:gd name="T7" fmla="*/ 0 60000 65536"/>
                <a:gd name="T8" fmla="*/ 0 60000 65536"/>
                <a:gd name="T9" fmla="*/ 0 w 21329"/>
                <a:gd name="T10" fmla="*/ 0 h 21512"/>
                <a:gd name="T11" fmla="*/ 21329 w 21329"/>
                <a:gd name="T12" fmla="*/ 21512 h 215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9" h="21512" fill="none" extrusionOk="0">
                  <a:moveTo>
                    <a:pt x="1950" y="0"/>
                  </a:moveTo>
                  <a:cubicBezTo>
                    <a:pt x="11790" y="892"/>
                    <a:pt x="19770" y="8347"/>
                    <a:pt x="21329" y="18103"/>
                  </a:cubicBezTo>
                </a:path>
                <a:path w="21329" h="21512" stroke="0" extrusionOk="0">
                  <a:moveTo>
                    <a:pt x="1950" y="0"/>
                  </a:moveTo>
                  <a:cubicBezTo>
                    <a:pt x="11790" y="892"/>
                    <a:pt x="19770" y="8347"/>
                    <a:pt x="21329" y="18103"/>
                  </a:cubicBezTo>
                  <a:lnTo>
                    <a:pt x="0" y="21512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78" y="666"/>
              <a:ext cx="1551" cy="336"/>
              <a:chOff x="1810" y="1282"/>
              <a:chExt cx="1846" cy="400"/>
            </a:xfrm>
          </p:grpSpPr>
          <p:sp>
            <p:nvSpPr>
              <p:cNvPr id="52319" name="Line 7"/>
              <p:cNvSpPr>
                <a:spLocks noChangeShapeType="1"/>
              </p:cNvSpPr>
              <p:nvPr/>
            </p:nvSpPr>
            <p:spPr bwMode="auto">
              <a:xfrm>
                <a:off x="2744" y="1282"/>
                <a:ext cx="0" cy="15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20" name="Line 8"/>
              <p:cNvSpPr>
                <a:spLocks noChangeShapeType="1"/>
              </p:cNvSpPr>
              <p:nvPr/>
            </p:nvSpPr>
            <p:spPr bwMode="auto">
              <a:xfrm>
                <a:off x="1810" y="1570"/>
                <a:ext cx="97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21" name="Line 9"/>
              <p:cNvSpPr>
                <a:spLocks noChangeShapeType="1"/>
              </p:cNvSpPr>
              <p:nvPr/>
            </p:nvSpPr>
            <p:spPr bwMode="auto">
              <a:xfrm flipH="1">
                <a:off x="3559" y="1566"/>
                <a:ext cx="97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22" name="Line 10"/>
              <p:cNvSpPr>
                <a:spLocks noChangeShapeType="1"/>
              </p:cNvSpPr>
              <p:nvPr/>
            </p:nvSpPr>
            <p:spPr bwMode="auto">
              <a:xfrm flipH="1" flipV="1">
                <a:off x="2256" y="1358"/>
                <a:ext cx="49" cy="1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23" name="Line 11"/>
              <p:cNvSpPr>
                <a:spLocks noChangeShapeType="1"/>
              </p:cNvSpPr>
              <p:nvPr/>
            </p:nvSpPr>
            <p:spPr bwMode="auto">
              <a:xfrm flipV="1">
                <a:off x="3179" y="1358"/>
                <a:ext cx="49" cy="1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318" name="Text Box 12"/>
            <p:cNvSpPr txBox="1">
              <a:spLocks noChangeArrowheads="1"/>
            </p:cNvSpPr>
            <p:nvPr/>
          </p:nvSpPr>
          <p:spPr bwMode="auto">
            <a:xfrm>
              <a:off x="2769" y="778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/>
                </a:rPr>
                <a:t>0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rot="10800000" flipH="1">
            <a:off x="6657975" y="6030913"/>
            <a:ext cx="115888" cy="601662"/>
            <a:chOff x="1066" y="1651"/>
            <a:chExt cx="73" cy="379"/>
          </a:xfrm>
        </p:grpSpPr>
        <p:sp>
          <p:nvSpPr>
            <p:cNvPr id="52314" name="Line 14"/>
            <p:cNvSpPr>
              <a:spLocks noChangeShapeType="1"/>
            </p:cNvSpPr>
            <p:nvPr/>
          </p:nvSpPr>
          <p:spPr bwMode="auto">
            <a:xfrm>
              <a:off x="1066" y="1651"/>
              <a:ext cx="0" cy="3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52315" name="Line 15"/>
            <p:cNvSpPr>
              <a:spLocks noChangeShapeType="1"/>
            </p:cNvSpPr>
            <p:nvPr/>
          </p:nvSpPr>
          <p:spPr bwMode="auto">
            <a:xfrm>
              <a:off x="1139" y="1750"/>
              <a:ext cx="0" cy="18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52231" name="Freeform 17"/>
          <p:cNvSpPr>
            <a:spLocks/>
          </p:cNvSpPr>
          <p:nvPr/>
        </p:nvSpPr>
        <p:spPr bwMode="auto">
          <a:xfrm>
            <a:off x="4976813" y="4953000"/>
            <a:ext cx="2405062" cy="1381125"/>
          </a:xfrm>
          <a:custGeom>
            <a:avLst/>
            <a:gdLst>
              <a:gd name="T0" fmla="*/ 0 w 1911"/>
              <a:gd name="T1" fmla="*/ 0 h 648"/>
              <a:gd name="T2" fmla="*/ 0 w 1911"/>
              <a:gd name="T3" fmla="*/ 2147483647 h 648"/>
              <a:gd name="T4" fmla="*/ 2147483647 w 1911"/>
              <a:gd name="T5" fmla="*/ 2147483647 h 648"/>
              <a:gd name="T6" fmla="*/ 2147483647 w 1911"/>
              <a:gd name="T7" fmla="*/ 2147483647 h 648"/>
              <a:gd name="T8" fmla="*/ 2147483647 w 1911"/>
              <a:gd name="T9" fmla="*/ 2147483647 h 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1"/>
              <a:gd name="T16" fmla="*/ 0 h 648"/>
              <a:gd name="T17" fmla="*/ 1911 w 1911"/>
              <a:gd name="T18" fmla="*/ 648 h 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1" h="648">
                <a:moveTo>
                  <a:pt x="0" y="0"/>
                </a:moveTo>
                <a:lnTo>
                  <a:pt x="0" y="312"/>
                </a:lnTo>
                <a:lnTo>
                  <a:pt x="1911" y="312"/>
                </a:lnTo>
                <a:lnTo>
                  <a:pt x="1911" y="648"/>
                </a:lnTo>
                <a:lnTo>
                  <a:pt x="1446" y="64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2232" name="Freeform 18"/>
          <p:cNvSpPr>
            <a:spLocks/>
          </p:cNvSpPr>
          <p:nvPr/>
        </p:nvSpPr>
        <p:spPr bwMode="auto">
          <a:xfrm flipH="1" flipV="1">
            <a:off x="4108450" y="4906963"/>
            <a:ext cx="2549525" cy="1435100"/>
          </a:xfrm>
          <a:custGeom>
            <a:avLst/>
            <a:gdLst>
              <a:gd name="T0" fmla="*/ 0 w 1134"/>
              <a:gd name="T1" fmla="*/ 0 h 453"/>
              <a:gd name="T2" fmla="*/ 2147483647 w 1134"/>
              <a:gd name="T3" fmla="*/ 0 h 453"/>
              <a:gd name="T4" fmla="*/ 2147483647 w 1134"/>
              <a:gd name="T5" fmla="*/ 2147483647 h 453"/>
              <a:gd name="T6" fmla="*/ 0 60000 65536"/>
              <a:gd name="T7" fmla="*/ 0 60000 65536"/>
              <a:gd name="T8" fmla="*/ 0 60000 65536"/>
              <a:gd name="T9" fmla="*/ 0 w 1134"/>
              <a:gd name="T10" fmla="*/ 0 h 453"/>
              <a:gd name="T11" fmla="*/ 1134 w 1134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53">
                <a:moveTo>
                  <a:pt x="0" y="0"/>
                </a:moveTo>
                <a:lnTo>
                  <a:pt x="1134" y="0"/>
                </a:lnTo>
                <a:lnTo>
                  <a:pt x="1134" y="45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2233" name="Rectangle 19"/>
          <p:cNvSpPr>
            <a:spLocks noChangeArrowheads="1"/>
          </p:cNvSpPr>
          <p:nvPr/>
        </p:nvSpPr>
        <p:spPr bwMode="auto">
          <a:xfrm>
            <a:off x="3055938" y="863600"/>
            <a:ext cx="2952750" cy="4270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2312" name="Rectangle 140"/>
          <p:cNvSpPr>
            <a:spLocks noChangeArrowheads="1"/>
          </p:cNvSpPr>
          <p:nvPr/>
        </p:nvSpPr>
        <p:spPr bwMode="auto">
          <a:xfrm>
            <a:off x="6625710" y="5515182"/>
            <a:ext cx="457200" cy="239713"/>
          </a:xfrm>
          <a:prstGeom prst="rect">
            <a:avLst/>
          </a:prstGeom>
          <a:solidFill>
            <a:srgbClr val="E8FCF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20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019925" y="2420938"/>
            <a:ext cx="1193800" cy="1193800"/>
            <a:chOff x="3192" y="2245"/>
            <a:chExt cx="752" cy="752"/>
          </a:xfrm>
        </p:grpSpPr>
        <p:sp>
          <p:nvSpPr>
            <p:cNvPr id="52291" name="Rectangle 4"/>
            <p:cNvSpPr>
              <a:spLocks noChangeArrowheads="1"/>
            </p:cNvSpPr>
            <p:nvPr/>
          </p:nvSpPr>
          <p:spPr bwMode="auto">
            <a:xfrm>
              <a:off x="3198" y="2251"/>
              <a:ext cx="746" cy="7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292" name="Rectangle 5"/>
            <p:cNvSpPr>
              <a:spLocks noChangeArrowheads="1"/>
            </p:cNvSpPr>
            <p:nvPr/>
          </p:nvSpPr>
          <p:spPr bwMode="auto">
            <a:xfrm>
              <a:off x="3198" y="2251"/>
              <a:ext cx="733" cy="7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293" name="Rectangle 6"/>
            <p:cNvSpPr>
              <a:spLocks noChangeArrowheads="1"/>
            </p:cNvSpPr>
            <p:nvPr/>
          </p:nvSpPr>
          <p:spPr bwMode="auto">
            <a:xfrm>
              <a:off x="3198" y="2251"/>
              <a:ext cx="746" cy="7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294" name="Freeform 7"/>
            <p:cNvSpPr>
              <a:spLocks/>
            </p:cNvSpPr>
            <p:nvPr/>
          </p:nvSpPr>
          <p:spPr bwMode="auto">
            <a:xfrm>
              <a:off x="3192" y="2245"/>
              <a:ext cx="13" cy="739"/>
            </a:xfrm>
            <a:custGeom>
              <a:avLst/>
              <a:gdLst>
                <a:gd name="T0" fmla="*/ 1 w 20"/>
                <a:gd name="T1" fmla="*/ 1 h 1165"/>
                <a:gd name="T2" fmla="*/ 1 w 20"/>
                <a:gd name="T3" fmla="*/ 1 h 1165"/>
                <a:gd name="T4" fmla="*/ 0 w 20"/>
                <a:gd name="T5" fmla="*/ 1 h 1165"/>
                <a:gd name="T6" fmla="*/ 0 w 20"/>
                <a:gd name="T7" fmla="*/ 0 h 1165"/>
                <a:gd name="T8" fmla="*/ 1 w 20"/>
                <a:gd name="T9" fmla="*/ 0 h 1165"/>
                <a:gd name="T10" fmla="*/ 1 w 20"/>
                <a:gd name="T11" fmla="*/ 1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65"/>
                <a:gd name="T20" fmla="*/ 20 w 20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65">
                  <a:moveTo>
                    <a:pt x="20" y="10"/>
                  </a:moveTo>
                  <a:lnTo>
                    <a:pt x="20" y="1165"/>
                  </a:lnTo>
                  <a:lnTo>
                    <a:pt x="0" y="116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52295" name="Rectangle 8"/>
            <p:cNvSpPr>
              <a:spLocks noChangeArrowheads="1"/>
            </p:cNvSpPr>
            <p:nvPr/>
          </p:nvSpPr>
          <p:spPr bwMode="auto">
            <a:xfrm>
              <a:off x="3250" y="2303"/>
              <a:ext cx="636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296" name="Freeform 9"/>
            <p:cNvSpPr>
              <a:spLocks/>
            </p:cNvSpPr>
            <p:nvPr/>
          </p:nvSpPr>
          <p:spPr bwMode="auto">
            <a:xfrm>
              <a:off x="3243" y="2296"/>
              <a:ext cx="13" cy="446"/>
            </a:xfrm>
            <a:custGeom>
              <a:avLst/>
              <a:gdLst>
                <a:gd name="T0" fmla="*/ 1 w 20"/>
                <a:gd name="T1" fmla="*/ 1 h 702"/>
                <a:gd name="T2" fmla="*/ 1 w 20"/>
                <a:gd name="T3" fmla="*/ 1 h 702"/>
                <a:gd name="T4" fmla="*/ 0 w 20"/>
                <a:gd name="T5" fmla="*/ 1 h 702"/>
                <a:gd name="T6" fmla="*/ 0 w 20"/>
                <a:gd name="T7" fmla="*/ 0 h 702"/>
                <a:gd name="T8" fmla="*/ 1 w 20"/>
                <a:gd name="T9" fmla="*/ 0 h 702"/>
                <a:gd name="T10" fmla="*/ 1 w 20"/>
                <a:gd name="T11" fmla="*/ 1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702"/>
                <a:gd name="T20" fmla="*/ 20 w 20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702">
                  <a:moveTo>
                    <a:pt x="20" y="10"/>
                  </a:moveTo>
                  <a:lnTo>
                    <a:pt x="20" y="702"/>
                  </a:lnTo>
                  <a:lnTo>
                    <a:pt x="0" y="70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192" y="2245"/>
              <a:ext cx="746" cy="746"/>
              <a:chOff x="3695" y="769"/>
              <a:chExt cx="1175" cy="1175"/>
            </a:xfrm>
          </p:grpSpPr>
          <p:sp>
            <p:nvSpPr>
              <p:cNvPr id="52308" name="Freeform 11"/>
              <p:cNvSpPr>
                <a:spLocks/>
              </p:cNvSpPr>
              <p:nvPr/>
            </p:nvSpPr>
            <p:spPr bwMode="auto">
              <a:xfrm>
                <a:off x="3695" y="769"/>
                <a:ext cx="1175" cy="1175"/>
              </a:xfrm>
              <a:custGeom>
                <a:avLst/>
                <a:gdLst>
                  <a:gd name="T0" fmla="*/ 10 w 1175"/>
                  <a:gd name="T1" fmla="*/ 1155 h 1175"/>
                  <a:gd name="T2" fmla="*/ 1155 w 1175"/>
                  <a:gd name="T3" fmla="*/ 1155 h 1175"/>
                  <a:gd name="T4" fmla="*/ 1155 w 1175"/>
                  <a:gd name="T5" fmla="*/ 20 h 1175"/>
                  <a:gd name="T6" fmla="*/ 10 w 1175"/>
                  <a:gd name="T7" fmla="*/ 20 h 1175"/>
                  <a:gd name="T8" fmla="*/ 10 w 1175"/>
                  <a:gd name="T9" fmla="*/ 0 h 1175"/>
                  <a:gd name="T10" fmla="*/ 1175 w 1175"/>
                  <a:gd name="T11" fmla="*/ 0 h 1175"/>
                  <a:gd name="T12" fmla="*/ 1175 w 1175"/>
                  <a:gd name="T13" fmla="*/ 1175 h 1175"/>
                  <a:gd name="T14" fmla="*/ 0 w 1175"/>
                  <a:gd name="T15" fmla="*/ 1175 h 1175"/>
                  <a:gd name="T16" fmla="*/ 0 w 1175"/>
                  <a:gd name="T17" fmla="*/ 1165 h 1175"/>
                  <a:gd name="T18" fmla="*/ 10 w 1175"/>
                  <a:gd name="T19" fmla="*/ 1155 h 1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5"/>
                  <a:gd name="T31" fmla="*/ 0 h 1175"/>
                  <a:gd name="T32" fmla="*/ 1175 w 1175"/>
                  <a:gd name="T33" fmla="*/ 1175 h 11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5" h="1175">
                    <a:moveTo>
                      <a:pt x="10" y="1155"/>
                    </a:moveTo>
                    <a:lnTo>
                      <a:pt x="1155" y="1155"/>
                    </a:lnTo>
                    <a:lnTo>
                      <a:pt x="1155" y="2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1175" y="0"/>
                    </a:lnTo>
                    <a:lnTo>
                      <a:pt x="1175" y="1175"/>
                    </a:lnTo>
                    <a:lnTo>
                      <a:pt x="0" y="1175"/>
                    </a:lnTo>
                    <a:lnTo>
                      <a:pt x="0" y="1165"/>
                    </a:lnTo>
                    <a:lnTo>
                      <a:pt x="10" y="11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09" name="Freeform 12"/>
              <p:cNvSpPr>
                <a:spLocks/>
              </p:cNvSpPr>
              <p:nvPr/>
            </p:nvSpPr>
            <p:spPr bwMode="auto">
              <a:xfrm>
                <a:off x="3776" y="850"/>
                <a:ext cx="1013" cy="712"/>
              </a:xfrm>
              <a:custGeom>
                <a:avLst/>
                <a:gdLst>
                  <a:gd name="T0" fmla="*/ 10 w 1013"/>
                  <a:gd name="T1" fmla="*/ 692 h 712"/>
                  <a:gd name="T2" fmla="*/ 993 w 1013"/>
                  <a:gd name="T3" fmla="*/ 692 h 712"/>
                  <a:gd name="T4" fmla="*/ 993 w 1013"/>
                  <a:gd name="T5" fmla="*/ 20 h 712"/>
                  <a:gd name="T6" fmla="*/ 10 w 1013"/>
                  <a:gd name="T7" fmla="*/ 20 h 712"/>
                  <a:gd name="T8" fmla="*/ 10 w 1013"/>
                  <a:gd name="T9" fmla="*/ 0 h 712"/>
                  <a:gd name="T10" fmla="*/ 1013 w 1013"/>
                  <a:gd name="T11" fmla="*/ 0 h 712"/>
                  <a:gd name="T12" fmla="*/ 1013 w 1013"/>
                  <a:gd name="T13" fmla="*/ 712 h 712"/>
                  <a:gd name="T14" fmla="*/ 0 w 1013"/>
                  <a:gd name="T15" fmla="*/ 712 h 712"/>
                  <a:gd name="T16" fmla="*/ 0 w 1013"/>
                  <a:gd name="T17" fmla="*/ 702 h 712"/>
                  <a:gd name="T18" fmla="*/ 10 w 1013"/>
                  <a:gd name="T19" fmla="*/ 692 h 7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3"/>
                  <a:gd name="T31" fmla="*/ 0 h 712"/>
                  <a:gd name="T32" fmla="*/ 1013 w 1013"/>
                  <a:gd name="T33" fmla="*/ 712 h 7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3" h="712">
                    <a:moveTo>
                      <a:pt x="10" y="692"/>
                    </a:moveTo>
                    <a:lnTo>
                      <a:pt x="993" y="692"/>
                    </a:lnTo>
                    <a:lnTo>
                      <a:pt x="993" y="2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1013" y="0"/>
                    </a:lnTo>
                    <a:lnTo>
                      <a:pt x="1013" y="712"/>
                    </a:lnTo>
                    <a:lnTo>
                      <a:pt x="0" y="712"/>
                    </a:lnTo>
                    <a:lnTo>
                      <a:pt x="0" y="702"/>
                    </a:lnTo>
                    <a:lnTo>
                      <a:pt x="10" y="6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10" name="AutoShape 13"/>
              <p:cNvSpPr>
                <a:spLocks noChangeArrowheads="1"/>
              </p:cNvSpPr>
              <p:nvPr/>
            </p:nvSpPr>
            <p:spPr bwMode="auto">
              <a:xfrm>
                <a:off x="3943" y="1687"/>
                <a:ext cx="137" cy="1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3 w 21600"/>
                  <a:gd name="T25" fmla="*/ 3153 h 21600"/>
                  <a:gd name="T26" fmla="*/ 18447 w 21600"/>
                  <a:gd name="T27" fmla="*/ 1844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11" name="AutoShape 14"/>
              <p:cNvSpPr>
                <a:spLocks noChangeArrowheads="1"/>
              </p:cNvSpPr>
              <p:nvPr/>
            </p:nvSpPr>
            <p:spPr bwMode="auto">
              <a:xfrm>
                <a:off x="4491" y="1687"/>
                <a:ext cx="137" cy="1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3 w 21600"/>
                  <a:gd name="T25" fmla="*/ 3153 h 21600"/>
                  <a:gd name="T26" fmla="*/ 18447 w 21600"/>
                  <a:gd name="T27" fmla="*/ 1844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98" name="Rectangle 30"/>
            <p:cNvSpPr>
              <a:spLocks noChangeArrowheads="1"/>
            </p:cNvSpPr>
            <p:nvPr/>
          </p:nvSpPr>
          <p:spPr bwMode="auto">
            <a:xfrm>
              <a:off x="3470" y="225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b="1">
                  <a:solidFill>
                    <a:srgbClr val="000000"/>
                  </a:solidFill>
                  <a:cs typeface="Arial" charset="0"/>
                </a:rPr>
                <a:t>0</a:t>
              </a:r>
              <a:endParaRPr lang="es-ES_tradnl" sz="16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299" name="Oval 31"/>
            <p:cNvSpPr>
              <a:spLocks noChangeArrowheads="1"/>
            </p:cNvSpPr>
            <p:nvPr/>
          </p:nvSpPr>
          <p:spPr bwMode="auto">
            <a:xfrm>
              <a:off x="3375" y="2850"/>
              <a:ext cx="36" cy="35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300" name="Oval 32"/>
            <p:cNvSpPr>
              <a:spLocks noChangeArrowheads="1"/>
            </p:cNvSpPr>
            <p:nvPr/>
          </p:nvSpPr>
          <p:spPr bwMode="auto">
            <a:xfrm>
              <a:off x="3720" y="2850"/>
              <a:ext cx="36" cy="35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301" name="Rectangle 33"/>
            <p:cNvSpPr>
              <a:spLocks noChangeArrowheads="1"/>
            </p:cNvSpPr>
            <p:nvPr/>
          </p:nvSpPr>
          <p:spPr bwMode="auto">
            <a:xfrm>
              <a:off x="3503" y="2774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800" b="1">
                  <a:solidFill>
                    <a:srgbClr val="000000"/>
                  </a:solidFill>
                  <a:cs typeface="Arial" charset="0"/>
                </a:rPr>
                <a:t>A</a:t>
              </a:r>
              <a:endParaRPr lang="es-ES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329" y="2358"/>
              <a:ext cx="466" cy="362"/>
              <a:chOff x="4601" y="334"/>
              <a:chExt cx="693" cy="539"/>
            </a:xfrm>
          </p:grpSpPr>
          <p:sp>
            <p:nvSpPr>
              <p:cNvPr id="52304" name="Freeform 41"/>
              <p:cNvSpPr>
                <a:spLocks/>
              </p:cNvSpPr>
              <p:nvPr/>
            </p:nvSpPr>
            <p:spPr bwMode="auto">
              <a:xfrm>
                <a:off x="4601" y="562"/>
                <a:ext cx="50" cy="31"/>
              </a:xfrm>
              <a:custGeom>
                <a:avLst/>
                <a:gdLst>
                  <a:gd name="T0" fmla="*/ 20 w 50"/>
                  <a:gd name="T1" fmla="*/ 0 h 31"/>
                  <a:gd name="T2" fmla="*/ 50 w 50"/>
                  <a:gd name="T3" fmla="*/ 31 h 31"/>
                  <a:gd name="T4" fmla="*/ 30 w 50"/>
                  <a:gd name="T5" fmla="*/ 31 h 31"/>
                  <a:gd name="T6" fmla="*/ 0 w 50"/>
                  <a:gd name="T7" fmla="*/ 0 h 31"/>
                  <a:gd name="T8" fmla="*/ 20 w 5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1"/>
                  <a:gd name="T17" fmla="*/ 50 w 50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1">
                    <a:moveTo>
                      <a:pt x="20" y="0"/>
                    </a:moveTo>
                    <a:lnTo>
                      <a:pt x="50" y="31"/>
                    </a:lnTo>
                    <a:lnTo>
                      <a:pt x="30" y="3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05" name="Freeform 42"/>
              <p:cNvSpPr>
                <a:spLocks/>
              </p:cNvSpPr>
              <p:nvPr/>
            </p:nvSpPr>
            <p:spPr bwMode="auto">
              <a:xfrm>
                <a:off x="5244" y="572"/>
                <a:ext cx="50" cy="41"/>
              </a:xfrm>
              <a:custGeom>
                <a:avLst/>
                <a:gdLst>
                  <a:gd name="T0" fmla="*/ 0 w 50"/>
                  <a:gd name="T1" fmla="*/ 41 h 41"/>
                  <a:gd name="T2" fmla="*/ 30 w 50"/>
                  <a:gd name="T3" fmla="*/ 0 h 41"/>
                  <a:gd name="T4" fmla="*/ 50 w 50"/>
                  <a:gd name="T5" fmla="*/ 0 h 41"/>
                  <a:gd name="T6" fmla="*/ 20 w 50"/>
                  <a:gd name="T7" fmla="*/ 41 h 41"/>
                  <a:gd name="T8" fmla="*/ 0 w 5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1"/>
                  <a:gd name="T17" fmla="*/ 50 w 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1">
                    <a:moveTo>
                      <a:pt x="0" y="41"/>
                    </a:moveTo>
                    <a:lnTo>
                      <a:pt x="30" y="0"/>
                    </a:lnTo>
                    <a:lnTo>
                      <a:pt x="50" y="0"/>
                    </a:lnTo>
                    <a:lnTo>
                      <a:pt x="2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06" name="Arc 43"/>
              <p:cNvSpPr>
                <a:spLocks/>
              </p:cNvSpPr>
              <p:nvPr/>
            </p:nvSpPr>
            <p:spPr bwMode="auto">
              <a:xfrm rot="-2565060">
                <a:off x="4678" y="334"/>
                <a:ext cx="549" cy="5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307" name="Line 44"/>
              <p:cNvSpPr>
                <a:spLocks noChangeShapeType="1"/>
              </p:cNvSpPr>
              <p:nvPr/>
            </p:nvSpPr>
            <p:spPr bwMode="auto">
              <a:xfrm>
                <a:off x="4944" y="452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303" name="Oval 20"/>
            <p:cNvSpPr>
              <a:spLocks noChangeArrowheads="1"/>
            </p:cNvSpPr>
            <p:nvPr/>
          </p:nvSpPr>
          <p:spPr bwMode="auto">
            <a:xfrm flipH="1">
              <a:off x="3537" y="2687"/>
              <a:ext cx="35" cy="34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8590" name="Line 46"/>
          <p:cNvSpPr>
            <a:spLocks noChangeShapeType="1"/>
          </p:cNvSpPr>
          <p:nvPr/>
        </p:nvSpPr>
        <p:spPr bwMode="auto">
          <a:xfrm rot="3086013">
            <a:off x="7458337" y="2850083"/>
            <a:ext cx="288397" cy="23400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8591" name="Line 40"/>
          <p:cNvSpPr>
            <a:spLocks noChangeShapeType="1"/>
          </p:cNvSpPr>
          <p:nvPr/>
        </p:nvSpPr>
        <p:spPr bwMode="auto">
          <a:xfrm rot="1302609" flipH="1">
            <a:off x="7644918" y="2871581"/>
            <a:ext cx="182049" cy="3321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187825" y="1557338"/>
            <a:ext cx="763588" cy="2476500"/>
            <a:chOff x="2638" y="981"/>
            <a:chExt cx="481" cy="1560"/>
          </a:xfrm>
        </p:grpSpPr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642" y="981"/>
              <a:ext cx="434" cy="1560"/>
              <a:chOff x="3987" y="863"/>
              <a:chExt cx="434" cy="1560"/>
            </a:xfrm>
          </p:grpSpPr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3987" y="1584"/>
                <a:ext cx="434" cy="115"/>
                <a:chOff x="2426" y="2160"/>
                <a:chExt cx="726" cy="136"/>
              </a:xfrm>
            </p:grpSpPr>
            <p:grpSp>
              <p:nvGrpSpPr>
                <p:cNvPr id="11" name="Group 51"/>
                <p:cNvGrpSpPr>
                  <a:grpSpLocks/>
                </p:cNvGrpSpPr>
                <p:nvPr/>
              </p:nvGrpSpPr>
              <p:grpSpPr bwMode="auto">
                <a:xfrm>
                  <a:off x="2426" y="2160"/>
                  <a:ext cx="726" cy="136"/>
                  <a:chOff x="2426" y="2160"/>
                  <a:chExt cx="726" cy="136"/>
                </a:xfrm>
              </p:grpSpPr>
              <p:sp>
                <p:nvSpPr>
                  <p:cNvPr id="5228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2160"/>
                    <a:ext cx="363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29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160"/>
                    <a:ext cx="363" cy="13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2288" name="Rectangle 54"/>
                <p:cNvSpPr>
                  <a:spLocks noChangeArrowheads="1"/>
                </p:cNvSpPr>
                <p:nvPr/>
              </p:nvSpPr>
              <p:spPr bwMode="auto">
                <a:xfrm>
                  <a:off x="2426" y="2160"/>
                  <a:ext cx="726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280" name="Line 55"/>
              <p:cNvSpPr>
                <a:spLocks noChangeShapeType="1"/>
              </p:cNvSpPr>
              <p:nvPr/>
            </p:nvSpPr>
            <p:spPr bwMode="auto">
              <a:xfrm flipV="1">
                <a:off x="4207" y="863"/>
                <a:ext cx="0" cy="7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 flipV="1">
                <a:off x="3987" y="1584"/>
                <a:ext cx="434" cy="115"/>
                <a:chOff x="2426" y="2160"/>
                <a:chExt cx="726" cy="136"/>
              </a:xfrm>
            </p:grpSpPr>
            <p:grpSp>
              <p:nvGrpSpPr>
                <p:cNvPr id="13" name="Group 57"/>
                <p:cNvGrpSpPr>
                  <a:grpSpLocks/>
                </p:cNvGrpSpPr>
                <p:nvPr/>
              </p:nvGrpSpPr>
              <p:grpSpPr bwMode="auto">
                <a:xfrm>
                  <a:off x="2426" y="2160"/>
                  <a:ext cx="726" cy="136"/>
                  <a:chOff x="2426" y="2160"/>
                  <a:chExt cx="726" cy="136"/>
                </a:xfrm>
              </p:grpSpPr>
              <p:sp>
                <p:nvSpPr>
                  <p:cNvPr id="5228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2160"/>
                    <a:ext cx="36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28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160"/>
                    <a:ext cx="363" cy="1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2284" name="Rectangle 60"/>
                <p:cNvSpPr>
                  <a:spLocks noChangeArrowheads="1"/>
                </p:cNvSpPr>
                <p:nvPr/>
              </p:nvSpPr>
              <p:spPr bwMode="auto">
                <a:xfrm>
                  <a:off x="2426" y="2160"/>
                  <a:ext cx="726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282" name="Line 61"/>
              <p:cNvSpPr>
                <a:spLocks noChangeShapeType="1"/>
              </p:cNvSpPr>
              <p:nvPr/>
            </p:nvSpPr>
            <p:spPr bwMode="auto">
              <a:xfrm>
                <a:off x="4207" y="1702"/>
                <a:ext cx="0" cy="721"/>
              </a:xfrm>
              <a:prstGeom prst="line">
                <a:avLst/>
              </a:prstGeom>
              <a:noFill/>
              <a:ln w="57150">
                <a:solidFill>
                  <a:srgbClr val="DDDDD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77" name="Text Box 62"/>
            <p:cNvSpPr txBox="1">
              <a:spLocks noChangeArrowheads="1"/>
            </p:cNvSpPr>
            <p:nvPr/>
          </p:nvSpPr>
          <p:spPr bwMode="auto">
            <a:xfrm>
              <a:off x="2638" y="1670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>
                  <a:solidFill>
                    <a:srgbClr val="000000"/>
                  </a:solidFill>
                  <a:latin typeface="Arial"/>
                </a:rPr>
                <a:t>N</a:t>
              </a:r>
            </a:p>
          </p:txBody>
        </p:sp>
        <p:sp>
          <p:nvSpPr>
            <p:cNvPr id="52278" name="Text Box 63"/>
            <p:cNvSpPr txBox="1">
              <a:spLocks noChangeArrowheads="1"/>
            </p:cNvSpPr>
            <p:nvPr/>
          </p:nvSpPr>
          <p:spPr bwMode="auto">
            <a:xfrm>
              <a:off x="2892" y="1670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200" b="1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</p:grpSp>
      <p:sp>
        <p:nvSpPr>
          <p:cNvPr id="52239" name="Oval 64"/>
          <p:cNvSpPr>
            <a:spLocks noChangeArrowheads="1"/>
          </p:cNvSpPr>
          <p:nvPr/>
        </p:nvSpPr>
        <p:spPr bwMode="auto">
          <a:xfrm>
            <a:off x="4491038" y="2741613"/>
            <a:ext cx="98425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2240" name="Freeform 65"/>
          <p:cNvSpPr>
            <a:spLocks/>
          </p:cNvSpPr>
          <p:nvPr/>
        </p:nvSpPr>
        <p:spPr bwMode="auto">
          <a:xfrm>
            <a:off x="3563938" y="4383088"/>
            <a:ext cx="436562" cy="473075"/>
          </a:xfrm>
          <a:custGeom>
            <a:avLst/>
            <a:gdLst>
              <a:gd name="T0" fmla="*/ 2147483647 w 327"/>
              <a:gd name="T1" fmla="*/ 0 h 354"/>
              <a:gd name="T2" fmla="*/ 0 w 327"/>
              <a:gd name="T3" fmla="*/ 0 h 354"/>
              <a:gd name="T4" fmla="*/ 0 w 327"/>
              <a:gd name="T5" fmla="*/ 2147483647 h 354"/>
              <a:gd name="T6" fmla="*/ 2147483647 w 327"/>
              <a:gd name="T7" fmla="*/ 2147483647 h 354"/>
              <a:gd name="T8" fmla="*/ 0 60000 65536"/>
              <a:gd name="T9" fmla="*/ 0 60000 65536"/>
              <a:gd name="T10" fmla="*/ 0 60000 65536"/>
              <a:gd name="T11" fmla="*/ 0 60000 65536"/>
              <a:gd name="T12" fmla="*/ 0 w 327"/>
              <a:gd name="T13" fmla="*/ 0 h 354"/>
              <a:gd name="T14" fmla="*/ 327 w 327"/>
              <a:gd name="T15" fmla="*/ 354 h 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" h="354">
                <a:moveTo>
                  <a:pt x="285" y="0"/>
                </a:moveTo>
                <a:lnTo>
                  <a:pt x="0" y="0"/>
                </a:lnTo>
                <a:lnTo>
                  <a:pt x="0" y="354"/>
                </a:lnTo>
                <a:lnTo>
                  <a:pt x="327" y="354"/>
                </a:ln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2241" name="Freeform 66"/>
          <p:cNvSpPr>
            <a:spLocks/>
          </p:cNvSpPr>
          <p:nvPr/>
        </p:nvSpPr>
        <p:spPr bwMode="auto">
          <a:xfrm>
            <a:off x="5046663" y="3178175"/>
            <a:ext cx="425450" cy="1668463"/>
          </a:xfrm>
          <a:custGeom>
            <a:avLst/>
            <a:gdLst>
              <a:gd name="T0" fmla="*/ 2147483647 w 319"/>
              <a:gd name="T1" fmla="*/ 0 h 1368"/>
              <a:gd name="T2" fmla="*/ 2147483647 w 319"/>
              <a:gd name="T3" fmla="*/ 0 h 1368"/>
              <a:gd name="T4" fmla="*/ 2147483647 w 319"/>
              <a:gd name="T5" fmla="*/ 2147483647 h 1368"/>
              <a:gd name="T6" fmla="*/ 0 w 319"/>
              <a:gd name="T7" fmla="*/ 2147483647 h 1368"/>
              <a:gd name="T8" fmla="*/ 0 60000 65536"/>
              <a:gd name="T9" fmla="*/ 0 60000 65536"/>
              <a:gd name="T10" fmla="*/ 0 60000 65536"/>
              <a:gd name="T11" fmla="*/ 0 60000 65536"/>
              <a:gd name="T12" fmla="*/ 0 w 319"/>
              <a:gd name="T13" fmla="*/ 0 h 1368"/>
              <a:gd name="T14" fmla="*/ 319 w 319"/>
              <a:gd name="T15" fmla="*/ 1368 h 1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" h="1368">
                <a:moveTo>
                  <a:pt x="48" y="0"/>
                </a:moveTo>
                <a:lnTo>
                  <a:pt x="319" y="0"/>
                </a:lnTo>
                <a:lnTo>
                  <a:pt x="319" y="1368"/>
                </a:lnTo>
                <a:lnTo>
                  <a:pt x="0" y="1368"/>
                </a:ln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4840288" y="4708525"/>
            <a:ext cx="249237" cy="249238"/>
            <a:chOff x="2976" y="3166"/>
            <a:chExt cx="186" cy="186"/>
          </a:xfrm>
        </p:grpSpPr>
        <p:sp>
          <p:nvSpPr>
            <p:cNvPr id="52274" name="AutoShape 13"/>
            <p:cNvSpPr>
              <a:spLocks noChangeArrowheads="1"/>
            </p:cNvSpPr>
            <p:nvPr/>
          </p:nvSpPr>
          <p:spPr bwMode="auto">
            <a:xfrm>
              <a:off x="2976" y="3166"/>
              <a:ext cx="186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5 w 21600"/>
                <a:gd name="T25" fmla="*/ 3135 h 21600"/>
                <a:gd name="T26" fmla="*/ 18465 w 21600"/>
                <a:gd name="T27" fmla="*/ 1846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52275" name="Oval 31"/>
            <p:cNvSpPr>
              <a:spLocks noChangeArrowheads="1"/>
            </p:cNvSpPr>
            <p:nvPr/>
          </p:nvSpPr>
          <p:spPr bwMode="auto">
            <a:xfrm>
              <a:off x="3015" y="3207"/>
              <a:ext cx="108" cy="10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3971925" y="4716463"/>
            <a:ext cx="247650" cy="247650"/>
            <a:chOff x="2324" y="3171"/>
            <a:chExt cx="186" cy="186"/>
          </a:xfrm>
        </p:grpSpPr>
        <p:sp>
          <p:nvSpPr>
            <p:cNvPr id="52272" name="AutoShape 13"/>
            <p:cNvSpPr>
              <a:spLocks noChangeArrowheads="1"/>
            </p:cNvSpPr>
            <p:nvPr/>
          </p:nvSpPr>
          <p:spPr bwMode="auto">
            <a:xfrm>
              <a:off x="2324" y="3171"/>
              <a:ext cx="186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5 w 21600"/>
                <a:gd name="T25" fmla="*/ 3135 h 21600"/>
                <a:gd name="T26" fmla="*/ 18465 w 21600"/>
                <a:gd name="T27" fmla="*/ 1846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52273" name="Oval 31"/>
            <p:cNvSpPr>
              <a:spLocks noChangeArrowheads="1"/>
            </p:cNvSpPr>
            <p:nvPr/>
          </p:nvSpPr>
          <p:spPr bwMode="auto">
            <a:xfrm>
              <a:off x="2364" y="3211"/>
              <a:ext cx="108" cy="10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 rot="-5400000">
            <a:off x="3883819" y="3007519"/>
            <a:ext cx="1339850" cy="1535112"/>
            <a:chOff x="2297" y="2688"/>
            <a:chExt cx="1112" cy="1151"/>
          </a:xfrm>
        </p:grpSpPr>
        <p:sp>
          <p:nvSpPr>
            <p:cNvPr id="52268" name="Rectangle 51" descr="Horizontal oscura"/>
            <p:cNvSpPr>
              <a:spLocks noChangeArrowheads="1"/>
            </p:cNvSpPr>
            <p:nvPr/>
          </p:nvSpPr>
          <p:spPr bwMode="auto">
            <a:xfrm>
              <a:off x="2297" y="2807"/>
              <a:ext cx="1111" cy="873"/>
            </a:xfrm>
            <a:prstGeom prst="rect">
              <a:avLst/>
            </a:prstGeom>
            <a:pattFill prst="dkHorz">
              <a:fgClr>
                <a:srgbClr val="FF99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2297" y="2688"/>
              <a:ext cx="1112" cy="1151"/>
              <a:chOff x="2297" y="2688"/>
              <a:chExt cx="1112" cy="1151"/>
            </a:xfrm>
          </p:grpSpPr>
          <p:sp>
            <p:nvSpPr>
              <p:cNvPr id="52270" name="Line 53" descr="Horizontal oscura"/>
              <p:cNvSpPr>
                <a:spLocks noChangeShapeType="1"/>
              </p:cNvSpPr>
              <p:nvPr/>
            </p:nvSpPr>
            <p:spPr bwMode="auto">
              <a:xfrm>
                <a:off x="2297" y="2688"/>
                <a:ext cx="1" cy="115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52271" name="Line 54" descr="Horizontal oscura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1" cy="115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4378325" y="3127375"/>
            <a:ext cx="333375" cy="1292225"/>
            <a:chOff x="2758" y="1970"/>
            <a:chExt cx="210" cy="814"/>
          </a:xfrm>
        </p:grpSpPr>
        <p:sp>
          <p:nvSpPr>
            <p:cNvPr id="52266" name="Text Box 79"/>
            <p:cNvSpPr txBox="1">
              <a:spLocks noChangeArrowheads="1"/>
            </p:cNvSpPr>
            <p:nvPr/>
          </p:nvSpPr>
          <p:spPr bwMode="auto">
            <a:xfrm>
              <a:off x="2758" y="1970"/>
              <a:ext cx="21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/>
                </a:rPr>
                <a:t>N</a:t>
              </a:r>
            </a:p>
          </p:txBody>
        </p:sp>
        <p:sp>
          <p:nvSpPr>
            <p:cNvPr id="52267" name="Text Box 80"/>
            <p:cNvSpPr txBox="1">
              <a:spLocks noChangeArrowheads="1"/>
            </p:cNvSpPr>
            <p:nvPr/>
          </p:nvSpPr>
          <p:spPr bwMode="auto">
            <a:xfrm>
              <a:off x="2758" y="2553"/>
              <a:ext cx="210" cy="231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 b="1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4298955" y="2114551"/>
            <a:ext cx="463551" cy="1287463"/>
            <a:chOff x="2708" y="1332"/>
            <a:chExt cx="292" cy="811"/>
          </a:xfrm>
        </p:grpSpPr>
        <p:sp>
          <p:nvSpPr>
            <p:cNvPr id="52265" name="Line 83"/>
            <p:cNvSpPr>
              <a:spLocks noChangeShapeType="1"/>
            </p:cNvSpPr>
            <p:nvPr/>
          </p:nvSpPr>
          <p:spPr bwMode="auto">
            <a:xfrm flipV="1">
              <a:off x="2708" y="1332"/>
              <a:ext cx="0" cy="308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52264" name="Line 82"/>
            <p:cNvSpPr>
              <a:spLocks noChangeShapeType="1"/>
            </p:cNvSpPr>
            <p:nvPr/>
          </p:nvSpPr>
          <p:spPr bwMode="auto">
            <a:xfrm>
              <a:off x="3000" y="1835"/>
              <a:ext cx="0" cy="308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52248" name="Rectangle 98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>
                <a:solidFill>
                  <a:srgbClr val="FFFFFF"/>
                </a:solidFill>
                <a:cs typeface="Arial" charset="0"/>
              </a:rPr>
              <a:t>Aplicación: el amperímetro</a:t>
            </a:r>
          </a:p>
        </p:txBody>
      </p:sp>
      <p:sp>
        <p:nvSpPr>
          <p:cNvPr id="104" name="103 Elipse"/>
          <p:cNvSpPr/>
          <p:nvPr/>
        </p:nvSpPr>
        <p:spPr>
          <a:xfrm>
            <a:off x="7305675" y="3379788"/>
            <a:ext cx="65088" cy="6508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6" name="105 Elipse"/>
          <p:cNvSpPr/>
          <p:nvPr/>
        </p:nvSpPr>
        <p:spPr>
          <a:xfrm>
            <a:off x="7858125" y="3379788"/>
            <a:ext cx="65088" cy="65087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kern="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20" name="61 Grupo"/>
          <p:cNvGrpSpPr/>
          <p:nvPr/>
        </p:nvGrpSpPr>
        <p:grpSpPr>
          <a:xfrm>
            <a:off x="6237361" y="4488985"/>
            <a:ext cx="926431" cy="811316"/>
            <a:chOff x="1819740" y="3868968"/>
            <a:chExt cx="926431" cy="811316"/>
          </a:xfrm>
        </p:grpSpPr>
        <p:grpSp>
          <p:nvGrpSpPr>
            <p:cNvPr id="21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103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105" name="104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rgbClr val="E8FD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101 CuadroTexto"/>
            <p:cNvSpPr txBox="1"/>
            <p:nvPr/>
          </p:nvSpPr>
          <p:spPr>
            <a:xfrm rot="20353996">
              <a:off x="1819740" y="386896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22" name="54 Grupo"/>
          <p:cNvGrpSpPr/>
          <p:nvPr/>
        </p:nvGrpSpPr>
        <p:grpSpPr>
          <a:xfrm>
            <a:off x="6531970" y="5250087"/>
            <a:ext cx="552828" cy="357188"/>
            <a:chOff x="2269079" y="1233404"/>
            <a:chExt cx="552828" cy="357188"/>
          </a:xfrm>
          <a:solidFill>
            <a:srgbClr val="E8FDFE"/>
          </a:solidFill>
        </p:grpSpPr>
        <p:sp>
          <p:nvSpPr>
            <p:cNvPr id="108" name="107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110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4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12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13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5" name="56 Grupo"/>
          <p:cNvGrpSpPr/>
          <p:nvPr/>
        </p:nvGrpSpPr>
        <p:grpSpPr>
          <a:xfrm>
            <a:off x="6611055" y="5369483"/>
            <a:ext cx="522287" cy="363538"/>
            <a:chOff x="3262313" y="1657350"/>
            <a:chExt cx="522287" cy="363538"/>
          </a:xfrm>
          <a:solidFill>
            <a:srgbClr val="E8FDFE"/>
          </a:solidFill>
        </p:grpSpPr>
        <p:sp>
          <p:nvSpPr>
            <p:cNvPr id="115" name="114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26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117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7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19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0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118" name="117 Forma libre"/>
          <p:cNvSpPr/>
          <p:nvPr/>
        </p:nvSpPr>
        <p:spPr>
          <a:xfrm>
            <a:off x="3862388" y="2890838"/>
            <a:ext cx="769143" cy="192881"/>
          </a:xfrm>
          <a:custGeom>
            <a:avLst/>
            <a:gdLst>
              <a:gd name="connsiteX0" fmla="*/ 147637 w 769143"/>
              <a:gd name="connsiteY0" fmla="*/ 2381 h 192881"/>
              <a:gd name="connsiteX1" fmla="*/ 769143 w 769143"/>
              <a:gd name="connsiteY1" fmla="*/ 2381 h 192881"/>
              <a:gd name="connsiteX2" fmla="*/ 769143 w 769143"/>
              <a:gd name="connsiteY2" fmla="*/ 188118 h 192881"/>
              <a:gd name="connsiteX3" fmla="*/ 0 w 769143"/>
              <a:gd name="connsiteY3" fmla="*/ 192881 h 192881"/>
              <a:gd name="connsiteX4" fmla="*/ 7143 w 769143"/>
              <a:gd name="connsiteY4" fmla="*/ 0 h 192881"/>
              <a:gd name="connsiteX5" fmla="*/ 147637 w 769143"/>
              <a:gd name="connsiteY5" fmla="*/ 2381 h 192881"/>
              <a:gd name="connsiteX0" fmla="*/ 147637 w 769143"/>
              <a:gd name="connsiteY0" fmla="*/ 2381 h 192881"/>
              <a:gd name="connsiteX1" fmla="*/ 642937 w 769143"/>
              <a:gd name="connsiteY1" fmla="*/ 14288 h 192881"/>
              <a:gd name="connsiteX2" fmla="*/ 769143 w 769143"/>
              <a:gd name="connsiteY2" fmla="*/ 188118 h 192881"/>
              <a:gd name="connsiteX3" fmla="*/ 0 w 769143"/>
              <a:gd name="connsiteY3" fmla="*/ 192881 h 192881"/>
              <a:gd name="connsiteX4" fmla="*/ 7143 w 769143"/>
              <a:gd name="connsiteY4" fmla="*/ 0 h 192881"/>
              <a:gd name="connsiteX5" fmla="*/ 147637 w 769143"/>
              <a:gd name="connsiteY5" fmla="*/ 2381 h 192881"/>
              <a:gd name="connsiteX0" fmla="*/ 147637 w 769143"/>
              <a:gd name="connsiteY0" fmla="*/ 2381 h 192881"/>
              <a:gd name="connsiteX1" fmla="*/ 626268 w 769143"/>
              <a:gd name="connsiteY1" fmla="*/ 1 h 192881"/>
              <a:gd name="connsiteX2" fmla="*/ 769143 w 769143"/>
              <a:gd name="connsiteY2" fmla="*/ 188118 h 192881"/>
              <a:gd name="connsiteX3" fmla="*/ 0 w 769143"/>
              <a:gd name="connsiteY3" fmla="*/ 192881 h 192881"/>
              <a:gd name="connsiteX4" fmla="*/ 7143 w 769143"/>
              <a:gd name="connsiteY4" fmla="*/ 0 h 192881"/>
              <a:gd name="connsiteX5" fmla="*/ 147637 w 769143"/>
              <a:gd name="connsiteY5" fmla="*/ 2381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143" h="192881">
                <a:moveTo>
                  <a:pt x="147637" y="2381"/>
                </a:moveTo>
                <a:lnTo>
                  <a:pt x="626268" y="1"/>
                </a:lnTo>
                <a:lnTo>
                  <a:pt x="769143" y="188118"/>
                </a:lnTo>
                <a:lnTo>
                  <a:pt x="0" y="192881"/>
                </a:lnTo>
                <a:lnTo>
                  <a:pt x="7143" y="0"/>
                </a:lnTo>
                <a:lnTo>
                  <a:pt x="147637" y="238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3788569" y="3357563"/>
            <a:ext cx="140494" cy="4095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123" name="122 Rectángulo"/>
          <p:cNvSpPr/>
          <p:nvPr/>
        </p:nvSpPr>
        <p:spPr>
          <a:xfrm rot="2299440">
            <a:off x="4188433" y="2851196"/>
            <a:ext cx="548774" cy="6905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4655127" y="6293922"/>
            <a:ext cx="1733798" cy="106878"/>
          </a:xfrm>
          <a:prstGeom prst="rect">
            <a:avLst/>
          </a:prstGeom>
          <a:solidFill>
            <a:srgbClr val="E8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124" name="Freeform 33"/>
          <p:cNvSpPr>
            <a:spLocks/>
          </p:cNvSpPr>
          <p:nvPr/>
        </p:nvSpPr>
        <p:spPr bwMode="auto">
          <a:xfrm flipH="1">
            <a:off x="4649910" y="6143213"/>
            <a:ext cx="1727077" cy="409575"/>
          </a:xfrm>
          <a:custGeom>
            <a:avLst/>
            <a:gdLst>
              <a:gd name="T0" fmla="*/ 2147483647 w 1084"/>
              <a:gd name="T1" fmla="*/ 2147483647 h 258"/>
              <a:gd name="T2" fmla="*/ 2147483647 w 1084"/>
              <a:gd name="T3" fmla="*/ 2147483647 h 258"/>
              <a:gd name="T4" fmla="*/ 2147483647 w 1084"/>
              <a:gd name="T5" fmla="*/ 0 h 258"/>
              <a:gd name="T6" fmla="*/ 2147483647 w 1084"/>
              <a:gd name="T7" fmla="*/ 2147483647 h 258"/>
              <a:gd name="T8" fmla="*/ 2147483647 w 1084"/>
              <a:gd name="T9" fmla="*/ 2147483647 h 258"/>
              <a:gd name="T10" fmla="*/ 2147483647 w 1084"/>
              <a:gd name="T11" fmla="*/ 2147483647 h 258"/>
              <a:gd name="T12" fmla="*/ 2147483647 w 1084"/>
              <a:gd name="T13" fmla="*/ 0 h 258"/>
              <a:gd name="T14" fmla="*/ 2147483647 w 1084"/>
              <a:gd name="T15" fmla="*/ 2147483647 h 258"/>
              <a:gd name="T16" fmla="*/ 2147483647 w 1084"/>
              <a:gd name="T17" fmla="*/ 2147483647 h 258"/>
              <a:gd name="T18" fmla="*/ 2147483647 w 1084"/>
              <a:gd name="T19" fmla="*/ 2147483647 h 258"/>
              <a:gd name="T20" fmla="*/ 2147483647 w 1084"/>
              <a:gd name="T21" fmla="*/ 0 h 258"/>
              <a:gd name="T22" fmla="*/ 2147483647 w 1084"/>
              <a:gd name="T23" fmla="*/ 2147483647 h 258"/>
              <a:gd name="T24" fmla="*/ 2147483647 w 1084"/>
              <a:gd name="T25" fmla="*/ 0 h 258"/>
              <a:gd name="T26" fmla="*/ 2147483647 w 1084"/>
              <a:gd name="T27" fmla="*/ 2147483647 h 258"/>
              <a:gd name="T28" fmla="*/ 2147483647 w 1084"/>
              <a:gd name="T29" fmla="*/ 2147483647 h 258"/>
              <a:gd name="T30" fmla="*/ 2147483647 w 1084"/>
              <a:gd name="T31" fmla="*/ 2147483647 h 258"/>
              <a:gd name="T32" fmla="*/ 2147483647 w 1084"/>
              <a:gd name="T33" fmla="*/ 0 h 258"/>
              <a:gd name="T34" fmla="*/ 2147483647 w 1084"/>
              <a:gd name="T35" fmla="*/ 2147483647 h 258"/>
              <a:gd name="T36" fmla="*/ 2147483647 w 1084"/>
              <a:gd name="T37" fmla="*/ 2147483647 h 258"/>
              <a:gd name="T38" fmla="*/ 2147483647 w 1084"/>
              <a:gd name="T39" fmla="*/ 2147483647 h 258"/>
              <a:gd name="T40" fmla="*/ 2147483647 w 1084"/>
              <a:gd name="T41" fmla="*/ 0 h 258"/>
              <a:gd name="T42" fmla="*/ 2147483647 w 1084"/>
              <a:gd name="T43" fmla="*/ 2147483647 h 258"/>
              <a:gd name="T44" fmla="*/ 2147483647 w 1084"/>
              <a:gd name="T45" fmla="*/ 2147483647 h 258"/>
              <a:gd name="T46" fmla="*/ 2147483647 w 1084"/>
              <a:gd name="T47" fmla="*/ 2147483647 h 258"/>
              <a:gd name="T48" fmla="*/ 2147483647 w 1084"/>
              <a:gd name="T49" fmla="*/ 2147483647 h 258"/>
              <a:gd name="T50" fmla="*/ 2147483647 w 1084"/>
              <a:gd name="T51" fmla="*/ 2147483647 h 258"/>
              <a:gd name="T52" fmla="*/ 2147483647 w 1084"/>
              <a:gd name="T53" fmla="*/ 2147483647 h 258"/>
              <a:gd name="T54" fmla="*/ 2147483647 w 1084"/>
              <a:gd name="T55" fmla="*/ 2147483647 h 258"/>
              <a:gd name="T56" fmla="*/ 2147483647 w 1084"/>
              <a:gd name="T57" fmla="*/ 2147483647 h 258"/>
              <a:gd name="T58" fmla="*/ 2147483647 w 1084"/>
              <a:gd name="T59" fmla="*/ 2147483647 h 258"/>
              <a:gd name="T60" fmla="*/ 2147483647 w 1084"/>
              <a:gd name="T61" fmla="*/ 2147483647 h 258"/>
              <a:gd name="T62" fmla="*/ 2147483647 w 1084"/>
              <a:gd name="T63" fmla="*/ 2147483647 h 258"/>
              <a:gd name="T64" fmla="*/ 2147483647 w 1084"/>
              <a:gd name="T65" fmla="*/ 2147483647 h 258"/>
              <a:gd name="T66" fmla="*/ 2147483647 w 1084"/>
              <a:gd name="T67" fmla="*/ 2147483647 h 258"/>
              <a:gd name="T68" fmla="*/ 2147483647 w 1084"/>
              <a:gd name="T69" fmla="*/ 2147483647 h 258"/>
              <a:gd name="T70" fmla="*/ 2147483647 w 1084"/>
              <a:gd name="T71" fmla="*/ 2147483647 h 258"/>
              <a:gd name="T72" fmla="*/ 2147483647 w 1084"/>
              <a:gd name="T73" fmla="*/ 2147483647 h 258"/>
              <a:gd name="T74" fmla="*/ 2147483647 w 1084"/>
              <a:gd name="T75" fmla="*/ 2147483647 h 258"/>
              <a:gd name="T76" fmla="*/ 2147483647 w 1084"/>
              <a:gd name="T77" fmla="*/ 2147483647 h 258"/>
              <a:gd name="T78" fmla="*/ 2147483647 w 1084"/>
              <a:gd name="T79" fmla="*/ 2147483647 h 258"/>
              <a:gd name="T80" fmla="*/ 2147483647 w 1084"/>
              <a:gd name="T81" fmla="*/ 2147483647 h 258"/>
              <a:gd name="T82" fmla="*/ 2147483647 w 1084"/>
              <a:gd name="T83" fmla="*/ 2147483647 h 258"/>
              <a:gd name="T84" fmla="*/ 2147483647 w 1084"/>
              <a:gd name="T85" fmla="*/ 2147483647 h 258"/>
              <a:gd name="T86" fmla="*/ 2147483647 w 1084"/>
              <a:gd name="T87" fmla="*/ 2147483647 h 258"/>
              <a:gd name="T88" fmla="*/ 2147483647 w 1084"/>
              <a:gd name="T89" fmla="*/ 2147483647 h 258"/>
              <a:gd name="T90" fmla="*/ 0 w 1084"/>
              <a:gd name="T91" fmla="*/ 2147483647 h 258"/>
              <a:gd name="T92" fmla="*/ 2147483647 w 1084"/>
              <a:gd name="T93" fmla="*/ 2147483647 h 2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4"/>
              <a:gd name="T142" fmla="*/ 0 h 258"/>
              <a:gd name="T143" fmla="*/ 1084 w 1084"/>
              <a:gd name="T144" fmla="*/ 258 h 2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4" h="258">
                <a:moveTo>
                  <a:pt x="16" y="122"/>
                </a:moveTo>
                <a:lnTo>
                  <a:pt x="35" y="197"/>
                </a:lnTo>
                <a:lnTo>
                  <a:pt x="85" y="0"/>
                </a:lnTo>
                <a:lnTo>
                  <a:pt x="135" y="197"/>
                </a:lnTo>
                <a:lnTo>
                  <a:pt x="188" y="4"/>
                </a:lnTo>
                <a:lnTo>
                  <a:pt x="238" y="197"/>
                </a:lnTo>
                <a:lnTo>
                  <a:pt x="288" y="0"/>
                </a:lnTo>
                <a:lnTo>
                  <a:pt x="338" y="197"/>
                </a:lnTo>
                <a:lnTo>
                  <a:pt x="384" y="4"/>
                </a:lnTo>
                <a:lnTo>
                  <a:pt x="438" y="197"/>
                </a:lnTo>
                <a:lnTo>
                  <a:pt x="492" y="0"/>
                </a:lnTo>
                <a:lnTo>
                  <a:pt x="542" y="197"/>
                </a:lnTo>
                <a:lnTo>
                  <a:pt x="592" y="0"/>
                </a:lnTo>
                <a:lnTo>
                  <a:pt x="642" y="197"/>
                </a:lnTo>
                <a:lnTo>
                  <a:pt x="696" y="4"/>
                </a:lnTo>
                <a:lnTo>
                  <a:pt x="746" y="197"/>
                </a:lnTo>
                <a:lnTo>
                  <a:pt x="796" y="0"/>
                </a:lnTo>
                <a:lnTo>
                  <a:pt x="846" y="197"/>
                </a:lnTo>
                <a:lnTo>
                  <a:pt x="892" y="4"/>
                </a:lnTo>
                <a:lnTo>
                  <a:pt x="946" y="197"/>
                </a:lnTo>
                <a:lnTo>
                  <a:pt x="999" y="0"/>
                </a:lnTo>
                <a:lnTo>
                  <a:pt x="1049" y="197"/>
                </a:lnTo>
                <a:lnTo>
                  <a:pt x="1069" y="133"/>
                </a:lnTo>
                <a:lnTo>
                  <a:pt x="1084" y="133"/>
                </a:lnTo>
                <a:lnTo>
                  <a:pt x="1046" y="254"/>
                </a:lnTo>
                <a:lnTo>
                  <a:pt x="999" y="61"/>
                </a:lnTo>
                <a:lnTo>
                  <a:pt x="949" y="254"/>
                </a:lnTo>
                <a:lnTo>
                  <a:pt x="896" y="57"/>
                </a:lnTo>
                <a:lnTo>
                  <a:pt x="846" y="258"/>
                </a:lnTo>
                <a:lnTo>
                  <a:pt x="796" y="61"/>
                </a:lnTo>
                <a:lnTo>
                  <a:pt x="746" y="258"/>
                </a:lnTo>
                <a:lnTo>
                  <a:pt x="692" y="57"/>
                </a:lnTo>
                <a:lnTo>
                  <a:pt x="638" y="254"/>
                </a:lnTo>
                <a:lnTo>
                  <a:pt x="592" y="61"/>
                </a:lnTo>
                <a:lnTo>
                  <a:pt x="542" y="258"/>
                </a:lnTo>
                <a:lnTo>
                  <a:pt x="492" y="61"/>
                </a:lnTo>
                <a:lnTo>
                  <a:pt x="442" y="254"/>
                </a:lnTo>
                <a:lnTo>
                  <a:pt x="388" y="57"/>
                </a:lnTo>
                <a:lnTo>
                  <a:pt x="338" y="258"/>
                </a:lnTo>
                <a:lnTo>
                  <a:pt x="288" y="61"/>
                </a:lnTo>
                <a:lnTo>
                  <a:pt x="238" y="258"/>
                </a:lnTo>
                <a:lnTo>
                  <a:pt x="185" y="57"/>
                </a:lnTo>
                <a:lnTo>
                  <a:pt x="131" y="254"/>
                </a:lnTo>
                <a:lnTo>
                  <a:pt x="85" y="61"/>
                </a:lnTo>
                <a:lnTo>
                  <a:pt x="35" y="258"/>
                </a:lnTo>
                <a:lnTo>
                  <a:pt x="0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10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94295" y="6256421"/>
            <a:ext cx="469231" cy="445168"/>
          </a:xfrm>
          <a:prstGeom prst="actionButtonForwardNext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8590" grpId="0" animBg="1"/>
      <p:bldP spid="108590" grpId="1" animBg="1"/>
      <p:bldP spid="108591" grpId="0" animBg="1"/>
      <p:bldP spid="108591" grpId="1" animBg="1"/>
      <p:bldP spid="1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1506538"/>
            <a:ext cx="7772400" cy="3097212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FF66"/>
                </a:solidFill>
              </a:rPr>
              <a:t>4</a:t>
            </a:r>
            <a:r>
              <a:rPr lang="es-ES" sz="6000" b="1" smtClean="0">
                <a:solidFill>
                  <a:srgbClr val="FFFF66"/>
                </a:solidFill>
              </a:rPr>
              <a:t/>
            </a:r>
            <a:br>
              <a:rPr lang="es-ES" sz="6000" b="1" smtClean="0">
                <a:solidFill>
                  <a:srgbClr val="FFFF66"/>
                </a:solidFill>
              </a:rPr>
            </a:br>
            <a:r>
              <a:rPr lang="es-ES" sz="6000" b="1" smtClean="0">
                <a:solidFill>
                  <a:srgbClr val="FFFF66"/>
                </a:solidFill>
              </a:rPr>
              <a:t>EL ELECTROIMÁN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86 Rectángulo"/>
          <p:cNvSpPr/>
          <p:nvPr/>
        </p:nvSpPr>
        <p:spPr>
          <a:xfrm>
            <a:off x="629392" y="783771"/>
            <a:ext cx="8003969" cy="573578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 rot="-5400000">
            <a:off x="2682740" y="2995272"/>
            <a:ext cx="885825" cy="242093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78" name="Rectangle 16" descr="Vertical oscura"/>
          <p:cNvSpPr>
            <a:spLocks noChangeArrowheads="1"/>
          </p:cNvSpPr>
          <p:nvPr/>
        </p:nvSpPr>
        <p:spPr bwMode="auto">
          <a:xfrm>
            <a:off x="4421846" y="3445328"/>
            <a:ext cx="1763713" cy="1543050"/>
          </a:xfrm>
          <a:prstGeom prst="rect">
            <a:avLst/>
          </a:prstGeom>
          <a:pattFill prst="dkVert">
            <a:fgClr>
              <a:srgbClr val="FF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0800000">
            <a:off x="4421846" y="3294516"/>
            <a:ext cx="1765300" cy="1827212"/>
            <a:chOff x="2297" y="2688"/>
            <a:chExt cx="1112" cy="1151"/>
          </a:xfrm>
        </p:grpSpPr>
        <p:sp>
          <p:nvSpPr>
            <p:cNvPr id="54338" name="Line 18" descr="Horizontal oscura"/>
            <p:cNvSpPr>
              <a:spLocks noChangeShapeType="1"/>
            </p:cNvSpPr>
            <p:nvPr/>
          </p:nvSpPr>
          <p:spPr bwMode="auto">
            <a:xfrm>
              <a:off x="2297" y="2688"/>
              <a:ext cx="1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4339" name="Line 19" descr="Horizontal oscura"/>
            <p:cNvSpPr>
              <a:spLocks noChangeShapeType="1"/>
            </p:cNvSpPr>
            <p:nvPr/>
          </p:nvSpPr>
          <p:spPr bwMode="auto">
            <a:xfrm>
              <a:off x="3408" y="2688"/>
              <a:ext cx="1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4280" name="Rectangle 74"/>
          <p:cNvSpPr>
            <a:spLocks noChangeArrowheads="1"/>
          </p:cNvSpPr>
          <p:nvPr/>
        </p:nvSpPr>
        <p:spPr bwMode="auto">
          <a:xfrm>
            <a:off x="0" y="2"/>
            <a:ext cx="9144000" cy="475012"/>
          </a:xfrm>
          <a:prstGeom prst="rect">
            <a:avLst/>
          </a:prstGeom>
          <a:solidFill>
            <a:srgbClr val="00009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Aplicación: el timbre eléctrico</a:t>
            </a:r>
          </a:p>
        </p:txBody>
      </p:sp>
      <p:sp>
        <p:nvSpPr>
          <p:cNvPr id="54323" name="Line 50"/>
          <p:cNvSpPr>
            <a:spLocks noChangeShapeType="1"/>
          </p:cNvSpPr>
          <p:nvPr/>
        </p:nvSpPr>
        <p:spPr bwMode="auto">
          <a:xfrm rot="5400000">
            <a:off x="6495122" y="1926091"/>
            <a:ext cx="666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24" name="Line 51"/>
          <p:cNvSpPr>
            <a:spLocks noChangeShapeType="1"/>
          </p:cNvSpPr>
          <p:nvPr/>
        </p:nvSpPr>
        <p:spPr bwMode="auto">
          <a:xfrm rot="5400000">
            <a:off x="6552272" y="1926091"/>
            <a:ext cx="323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26" name="Line 43"/>
          <p:cNvSpPr>
            <a:spLocks noChangeShapeType="1"/>
          </p:cNvSpPr>
          <p:nvPr/>
        </p:nvSpPr>
        <p:spPr bwMode="auto">
          <a:xfrm>
            <a:off x="3086759" y="1919742"/>
            <a:ext cx="623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27" name="Line 40"/>
          <p:cNvSpPr>
            <a:spLocks noChangeShapeType="1"/>
          </p:cNvSpPr>
          <p:nvPr/>
        </p:nvSpPr>
        <p:spPr bwMode="auto">
          <a:xfrm>
            <a:off x="4275797" y="1919742"/>
            <a:ext cx="2432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28" name="Line 41"/>
          <p:cNvSpPr>
            <a:spLocks noChangeShapeType="1"/>
          </p:cNvSpPr>
          <p:nvPr/>
        </p:nvSpPr>
        <p:spPr bwMode="auto">
          <a:xfrm flipH="1">
            <a:off x="3080409" y="3145292"/>
            <a:ext cx="144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29" name="Line 42"/>
          <p:cNvSpPr>
            <a:spLocks noChangeShapeType="1"/>
          </p:cNvSpPr>
          <p:nvPr/>
        </p:nvSpPr>
        <p:spPr bwMode="auto">
          <a:xfrm flipV="1">
            <a:off x="3091522" y="1919742"/>
            <a:ext cx="0" cy="1235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30" name="Line 44"/>
          <p:cNvSpPr>
            <a:spLocks noChangeShapeType="1"/>
          </p:cNvSpPr>
          <p:nvPr/>
        </p:nvSpPr>
        <p:spPr bwMode="auto">
          <a:xfrm>
            <a:off x="6849134" y="1919742"/>
            <a:ext cx="146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31" name="Line 45"/>
          <p:cNvSpPr>
            <a:spLocks noChangeShapeType="1"/>
          </p:cNvSpPr>
          <p:nvPr/>
        </p:nvSpPr>
        <p:spPr bwMode="auto">
          <a:xfrm flipV="1">
            <a:off x="4525034" y="3142117"/>
            <a:ext cx="0" cy="30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32" name="Line 52"/>
          <p:cNvSpPr>
            <a:spLocks noChangeShapeType="1"/>
          </p:cNvSpPr>
          <p:nvPr/>
        </p:nvSpPr>
        <p:spPr bwMode="auto">
          <a:xfrm>
            <a:off x="8311222" y="1921329"/>
            <a:ext cx="0" cy="2284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33" name="Line 54"/>
          <p:cNvSpPr>
            <a:spLocks noChangeShapeType="1"/>
          </p:cNvSpPr>
          <p:nvPr/>
        </p:nvSpPr>
        <p:spPr bwMode="auto">
          <a:xfrm flipH="1">
            <a:off x="6728484" y="4208917"/>
            <a:ext cx="1587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34" name="Line 66"/>
          <p:cNvSpPr>
            <a:spLocks noChangeShapeType="1"/>
          </p:cNvSpPr>
          <p:nvPr/>
        </p:nvSpPr>
        <p:spPr bwMode="auto">
          <a:xfrm flipV="1">
            <a:off x="6096659" y="3126580"/>
            <a:ext cx="0" cy="3171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35" name="Line 71"/>
          <p:cNvSpPr>
            <a:spLocks noChangeShapeType="1"/>
          </p:cNvSpPr>
          <p:nvPr/>
        </p:nvSpPr>
        <p:spPr bwMode="auto">
          <a:xfrm>
            <a:off x="6098247" y="3140530"/>
            <a:ext cx="547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5915539" y="5082638"/>
            <a:ext cx="1340795" cy="1271856"/>
            <a:chOff x="2961" y="3226"/>
            <a:chExt cx="953" cy="904"/>
          </a:xfrm>
        </p:grpSpPr>
        <p:sp>
          <p:nvSpPr>
            <p:cNvPr id="54321" name="Oval 75"/>
            <p:cNvSpPr>
              <a:spLocks noChangeArrowheads="1"/>
            </p:cNvSpPr>
            <p:nvPr/>
          </p:nvSpPr>
          <p:spPr bwMode="auto">
            <a:xfrm>
              <a:off x="2961" y="3226"/>
              <a:ext cx="904" cy="90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4322" name="Text Box 87"/>
            <p:cNvSpPr txBox="1">
              <a:spLocks noChangeArrowheads="1"/>
            </p:cNvSpPr>
            <p:nvPr/>
          </p:nvSpPr>
          <p:spPr bwMode="auto">
            <a:xfrm>
              <a:off x="3029" y="3546"/>
              <a:ext cx="88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Campana</a:t>
              </a:r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6664984" y="3734253"/>
            <a:ext cx="1047750" cy="252413"/>
            <a:chOff x="3535" y="2270"/>
            <a:chExt cx="640" cy="159"/>
          </a:xfrm>
        </p:grpSpPr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3565" y="2270"/>
              <a:ext cx="610" cy="159"/>
              <a:chOff x="2448" y="2465"/>
              <a:chExt cx="1176" cy="354"/>
            </a:xfrm>
          </p:grpSpPr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448" y="2465"/>
                <a:ext cx="340" cy="348"/>
                <a:chOff x="2448" y="2465"/>
                <a:chExt cx="340" cy="348"/>
              </a:xfrm>
            </p:grpSpPr>
            <p:sp>
              <p:nvSpPr>
                <p:cNvPr id="54314" name="Freeform 92"/>
                <p:cNvSpPr>
                  <a:spLocks/>
                </p:cNvSpPr>
                <p:nvPr/>
              </p:nvSpPr>
              <p:spPr bwMode="auto">
                <a:xfrm>
                  <a:off x="2573" y="2495"/>
                  <a:ext cx="102" cy="318"/>
                </a:xfrm>
                <a:custGeom>
                  <a:avLst/>
                  <a:gdLst>
                    <a:gd name="T0" fmla="*/ 6 w 102"/>
                    <a:gd name="T1" fmla="*/ 100 h 318"/>
                    <a:gd name="T2" fmla="*/ 6 w 102"/>
                    <a:gd name="T3" fmla="*/ 100 h 318"/>
                    <a:gd name="T4" fmla="*/ 12 w 102"/>
                    <a:gd name="T5" fmla="*/ 53 h 318"/>
                    <a:gd name="T6" fmla="*/ 24 w 102"/>
                    <a:gd name="T7" fmla="*/ 11 h 318"/>
                    <a:gd name="T8" fmla="*/ 54 w 102"/>
                    <a:gd name="T9" fmla="*/ 0 h 318"/>
                    <a:gd name="T10" fmla="*/ 54 w 102"/>
                    <a:gd name="T11" fmla="*/ 0 h 318"/>
                    <a:gd name="T12" fmla="*/ 78 w 102"/>
                    <a:gd name="T13" fmla="*/ 23 h 318"/>
                    <a:gd name="T14" fmla="*/ 90 w 102"/>
                    <a:gd name="T15" fmla="*/ 53 h 318"/>
                    <a:gd name="T16" fmla="*/ 96 w 102"/>
                    <a:gd name="T17" fmla="*/ 100 h 318"/>
                    <a:gd name="T18" fmla="*/ 102 w 102"/>
                    <a:gd name="T19" fmla="*/ 159 h 318"/>
                    <a:gd name="T20" fmla="*/ 96 w 102"/>
                    <a:gd name="T21" fmla="*/ 212 h 318"/>
                    <a:gd name="T22" fmla="*/ 90 w 102"/>
                    <a:gd name="T23" fmla="*/ 259 h 318"/>
                    <a:gd name="T24" fmla="*/ 78 w 102"/>
                    <a:gd name="T25" fmla="*/ 295 h 318"/>
                    <a:gd name="T26" fmla="*/ 54 w 102"/>
                    <a:gd name="T27" fmla="*/ 318 h 318"/>
                    <a:gd name="T28" fmla="*/ 54 w 102"/>
                    <a:gd name="T29" fmla="*/ 318 h 318"/>
                    <a:gd name="T30" fmla="*/ 24 w 102"/>
                    <a:gd name="T31" fmla="*/ 301 h 318"/>
                    <a:gd name="T32" fmla="*/ 12 w 102"/>
                    <a:gd name="T33" fmla="*/ 259 h 318"/>
                    <a:gd name="T34" fmla="*/ 6 w 102"/>
                    <a:gd name="T35" fmla="*/ 212 h 318"/>
                    <a:gd name="T36" fmla="*/ 0 w 102"/>
                    <a:gd name="T37" fmla="*/ 159 h 318"/>
                    <a:gd name="T38" fmla="*/ 24 w 102"/>
                    <a:gd name="T39" fmla="*/ 159 h 318"/>
                    <a:gd name="T40" fmla="*/ 30 w 102"/>
                    <a:gd name="T41" fmla="*/ 212 h 318"/>
                    <a:gd name="T42" fmla="*/ 36 w 102"/>
                    <a:gd name="T43" fmla="*/ 259 h 318"/>
                    <a:gd name="T44" fmla="*/ 42 w 102"/>
                    <a:gd name="T45" fmla="*/ 283 h 318"/>
                    <a:gd name="T46" fmla="*/ 66 w 102"/>
                    <a:gd name="T47" fmla="*/ 295 h 318"/>
                    <a:gd name="T48" fmla="*/ 54 w 102"/>
                    <a:gd name="T49" fmla="*/ 283 h 318"/>
                    <a:gd name="T50" fmla="*/ 60 w 102"/>
                    <a:gd name="T51" fmla="*/ 277 h 318"/>
                    <a:gd name="T52" fmla="*/ 66 w 102"/>
                    <a:gd name="T53" fmla="*/ 259 h 318"/>
                    <a:gd name="T54" fmla="*/ 72 w 102"/>
                    <a:gd name="T55" fmla="*/ 212 h 318"/>
                    <a:gd name="T56" fmla="*/ 78 w 102"/>
                    <a:gd name="T57" fmla="*/ 159 h 318"/>
                    <a:gd name="T58" fmla="*/ 72 w 102"/>
                    <a:gd name="T59" fmla="*/ 100 h 318"/>
                    <a:gd name="T60" fmla="*/ 66 w 102"/>
                    <a:gd name="T61" fmla="*/ 53 h 318"/>
                    <a:gd name="T62" fmla="*/ 60 w 102"/>
                    <a:gd name="T63" fmla="*/ 41 h 318"/>
                    <a:gd name="T64" fmla="*/ 54 w 102"/>
                    <a:gd name="T65" fmla="*/ 35 h 318"/>
                    <a:gd name="T66" fmla="*/ 66 w 102"/>
                    <a:gd name="T67" fmla="*/ 23 h 318"/>
                    <a:gd name="T68" fmla="*/ 42 w 102"/>
                    <a:gd name="T69" fmla="*/ 29 h 318"/>
                    <a:gd name="T70" fmla="*/ 36 w 102"/>
                    <a:gd name="T71" fmla="*/ 53 h 318"/>
                    <a:gd name="T72" fmla="*/ 30 w 102"/>
                    <a:gd name="T73" fmla="*/ 100 h 318"/>
                    <a:gd name="T74" fmla="*/ 6 w 102"/>
                    <a:gd name="T75" fmla="*/ 100 h 3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2"/>
                    <a:gd name="T115" fmla="*/ 0 h 318"/>
                    <a:gd name="T116" fmla="*/ 102 w 102"/>
                    <a:gd name="T117" fmla="*/ 318 h 31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2" h="318">
                      <a:moveTo>
                        <a:pt x="6" y="100"/>
                      </a:moveTo>
                      <a:lnTo>
                        <a:pt x="6" y="100"/>
                      </a:lnTo>
                      <a:lnTo>
                        <a:pt x="12" y="53"/>
                      </a:lnTo>
                      <a:lnTo>
                        <a:pt x="24" y="11"/>
                      </a:lnTo>
                      <a:lnTo>
                        <a:pt x="54" y="0"/>
                      </a:lnTo>
                      <a:lnTo>
                        <a:pt x="78" y="23"/>
                      </a:lnTo>
                      <a:lnTo>
                        <a:pt x="90" y="53"/>
                      </a:lnTo>
                      <a:lnTo>
                        <a:pt x="96" y="100"/>
                      </a:lnTo>
                      <a:lnTo>
                        <a:pt x="102" y="159"/>
                      </a:lnTo>
                      <a:lnTo>
                        <a:pt x="96" y="212"/>
                      </a:lnTo>
                      <a:lnTo>
                        <a:pt x="90" y="259"/>
                      </a:lnTo>
                      <a:lnTo>
                        <a:pt x="78" y="295"/>
                      </a:lnTo>
                      <a:lnTo>
                        <a:pt x="54" y="318"/>
                      </a:lnTo>
                      <a:lnTo>
                        <a:pt x="24" y="301"/>
                      </a:lnTo>
                      <a:lnTo>
                        <a:pt x="12" y="259"/>
                      </a:lnTo>
                      <a:lnTo>
                        <a:pt x="6" y="212"/>
                      </a:lnTo>
                      <a:lnTo>
                        <a:pt x="0" y="159"/>
                      </a:lnTo>
                      <a:lnTo>
                        <a:pt x="24" y="159"/>
                      </a:lnTo>
                      <a:lnTo>
                        <a:pt x="30" y="212"/>
                      </a:lnTo>
                      <a:lnTo>
                        <a:pt x="36" y="259"/>
                      </a:lnTo>
                      <a:lnTo>
                        <a:pt x="42" y="283"/>
                      </a:lnTo>
                      <a:lnTo>
                        <a:pt x="66" y="295"/>
                      </a:lnTo>
                      <a:lnTo>
                        <a:pt x="54" y="283"/>
                      </a:lnTo>
                      <a:lnTo>
                        <a:pt x="60" y="277"/>
                      </a:lnTo>
                      <a:lnTo>
                        <a:pt x="66" y="259"/>
                      </a:lnTo>
                      <a:lnTo>
                        <a:pt x="72" y="212"/>
                      </a:lnTo>
                      <a:lnTo>
                        <a:pt x="78" y="159"/>
                      </a:lnTo>
                      <a:lnTo>
                        <a:pt x="72" y="100"/>
                      </a:lnTo>
                      <a:lnTo>
                        <a:pt x="66" y="53"/>
                      </a:lnTo>
                      <a:lnTo>
                        <a:pt x="60" y="41"/>
                      </a:lnTo>
                      <a:lnTo>
                        <a:pt x="54" y="35"/>
                      </a:lnTo>
                      <a:lnTo>
                        <a:pt x="66" y="23"/>
                      </a:lnTo>
                      <a:lnTo>
                        <a:pt x="42" y="29"/>
                      </a:lnTo>
                      <a:lnTo>
                        <a:pt x="36" y="53"/>
                      </a:lnTo>
                      <a:lnTo>
                        <a:pt x="30" y="100"/>
                      </a:lnTo>
                      <a:lnTo>
                        <a:pt x="6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5" name="Freeform 93"/>
                <p:cNvSpPr>
                  <a:spLocks/>
                </p:cNvSpPr>
                <p:nvPr/>
              </p:nvSpPr>
              <p:spPr bwMode="auto">
                <a:xfrm>
                  <a:off x="2573" y="2595"/>
                  <a:ext cx="30" cy="59"/>
                </a:xfrm>
                <a:custGeom>
                  <a:avLst/>
                  <a:gdLst>
                    <a:gd name="T0" fmla="*/ 0 w 30"/>
                    <a:gd name="T1" fmla="*/ 59 h 59"/>
                    <a:gd name="T2" fmla="*/ 0 w 30"/>
                    <a:gd name="T3" fmla="*/ 59 h 59"/>
                    <a:gd name="T4" fmla="*/ 6 w 30"/>
                    <a:gd name="T5" fmla="*/ 0 h 59"/>
                    <a:gd name="T6" fmla="*/ 30 w 30"/>
                    <a:gd name="T7" fmla="*/ 0 h 59"/>
                    <a:gd name="T8" fmla="*/ 24 w 30"/>
                    <a:gd name="T9" fmla="*/ 59 h 59"/>
                    <a:gd name="T10" fmla="*/ 0 w 30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59"/>
                    <a:gd name="T20" fmla="*/ 30 w 30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6" y="0"/>
                      </a:lnTo>
                      <a:lnTo>
                        <a:pt x="30" y="0"/>
                      </a:lnTo>
                      <a:lnTo>
                        <a:pt x="24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6" name="Freeform 94"/>
                <p:cNvSpPr>
                  <a:spLocks/>
                </p:cNvSpPr>
                <p:nvPr/>
              </p:nvSpPr>
              <p:spPr bwMode="auto">
                <a:xfrm>
                  <a:off x="2687" y="2495"/>
                  <a:ext cx="101" cy="318"/>
                </a:xfrm>
                <a:custGeom>
                  <a:avLst/>
                  <a:gdLst>
                    <a:gd name="T0" fmla="*/ 6 w 101"/>
                    <a:gd name="T1" fmla="*/ 100 h 318"/>
                    <a:gd name="T2" fmla="*/ 6 w 101"/>
                    <a:gd name="T3" fmla="*/ 100 h 318"/>
                    <a:gd name="T4" fmla="*/ 12 w 101"/>
                    <a:gd name="T5" fmla="*/ 53 h 318"/>
                    <a:gd name="T6" fmla="*/ 24 w 101"/>
                    <a:gd name="T7" fmla="*/ 11 h 318"/>
                    <a:gd name="T8" fmla="*/ 54 w 101"/>
                    <a:gd name="T9" fmla="*/ 0 h 318"/>
                    <a:gd name="T10" fmla="*/ 54 w 101"/>
                    <a:gd name="T11" fmla="*/ 0 h 318"/>
                    <a:gd name="T12" fmla="*/ 77 w 101"/>
                    <a:gd name="T13" fmla="*/ 23 h 318"/>
                    <a:gd name="T14" fmla="*/ 89 w 101"/>
                    <a:gd name="T15" fmla="*/ 53 h 318"/>
                    <a:gd name="T16" fmla="*/ 95 w 101"/>
                    <a:gd name="T17" fmla="*/ 100 h 318"/>
                    <a:gd name="T18" fmla="*/ 101 w 101"/>
                    <a:gd name="T19" fmla="*/ 159 h 318"/>
                    <a:gd name="T20" fmla="*/ 95 w 101"/>
                    <a:gd name="T21" fmla="*/ 212 h 318"/>
                    <a:gd name="T22" fmla="*/ 89 w 101"/>
                    <a:gd name="T23" fmla="*/ 259 h 318"/>
                    <a:gd name="T24" fmla="*/ 77 w 101"/>
                    <a:gd name="T25" fmla="*/ 295 h 318"/>
                    <a:gd name="T26" fmla="*/ 54 w 101"/>
                    <a:gd name="T27" fmla="*/ 318 h 318"/>
                    <a:gd name="T28" fmla="*/ 54 w 101"/>
                    <a:gd name="T29" fmla="*/ 318 h 318"/>
                    <a:gd name="T30" fmla="*/ 24 w 101"/>
                    <a:gd name="T31" fmla="*/ 301 h 318"/>
                    <a:gd name="T32" fmla="*/ 12 w 101"/>
                    <a:gd name="T33" fmla="*/ 259 h 318"/>
                    <a:gd name="T34" fmla="*/ 6 w 101"/>
                    <a:gd name="T35" fmla="*/ 212 h 318"/>
                    <a:gd name="T36" fmla="*/ 0 w 101"/>
                    <a:gd name="T37" fmla="*/ 159 h 318"/>
                    <a:gd name="T38" fmla="*/ 24 w 101"/>
                    <a:gd name="T39" fmla="*/ 159 h 318"/>
                    <a:gd name="T40" fmla="*/ 30 w 101"/>
                    <a:gd name="T41" fmla="*/ 212 h 318"/>
                    <a:gd name="T42" fmla="*/ 36 w 101"/>
                    <a:gd name="T43" fmla="*/ 259 h 318"/>
                    <a:gd name="T44" fmla="*/ 42 w 101"/>
                    <a:gd name="T45" fmla="*/ 283 h 318"/>
                    <a:gd name="T46" fmla="*/ 65 w 101"/>
                    <a:gd name="T47" fmla="*/ 295 h 318"/>
                    <a:gd name="T48" fmla="*/ 54 w 101"/>
                    <a:gd name="T49" fmla="*/ 283 h 318"/>
                    <a:gd name="T50" fmla="*/ 60 w 101"/>
                    <a:gd name="T51" fmla="*/ 277 h 318"/>
                    <a:gd name="T52" fmla="*/ 65 w 101"/>
                    <a:gd name="T53" fmla="*/ 259 h 318"/>
                    <a:gd name="T54" fmla="*/ 71 w 101"/>
                    <a:gd name="T55" fmla="*/ 212 h 318"/>
                    <a:gd name="T56" fmla="*/ 77 w 101"/>
                    <a:gd name="T57" fmla="*/ 159 h 318"/>
                    <a:gd name="T58" fmla="*/ 71 w 101"/>
                    <a:gd name="T59" fmla="*/ 100 h 318"/>
                    <a:gd name="T60" fmla="*/ 65 w 101"/>
                    <a:gd name="T61" fmla="*/ 53 h 318"/>
                    <a:gd name="T62" fmla="*/ 60 w 101"/>
                    <a:gd name="T63" fmla="*/ 41 h 318"/>
                    <a:gd name="T64" fmla="*/ 54 w 101"/>
                    <a:gd name="T65" fmla="*/ 35 h 318"/>
                    <a:gd name="T66" fmla="*/ 65 w 101"/>
                    <a:gd name="T67" fmla="*/ 23 h 318"/>
                    <a:gd name="T68" fmla="*/ 42 w 101"/>
                    <a:gd name="T69" fmla="*/ 29 h 318"/>
                    <a:gd name="T70" fmla="*/ 36 w 101"/>
                    <a:gd name="T71" fmla="*/ 53 h 318"/>
                    <a:gd name="T72" fmla="*/ 30 w 101"/>
                    <a:gd name="T73" fmla="*/ 100 h 318"/>
                    <a:gd name="T74" fmla="*/ 6 w 101"/>
                    <a:gd name="T75" fmla="*/ 100 h 3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1"/>
                    <a:gd name="T115" fmla="*/ 0 h 318"/>
                    <a:gd name="T116" fmla="*/ 101 w 101"/>
                    <a:gd name="T117" fmla="*/ 318 h 31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1" h="318">
                      <a:moveTo>
                        <a:pt x="6" y="100"/>
                      </a:moveTo>
                      <a:lnTo>
                        <a:pt x="6" y="100"/>
                      </a:lnTo>
                      <a:lnTo>
                        <a:pt x="12" y="53"/>
                      </a:lnTo>
                      <a:lnTo>
                        <a:pt x="24" y="11"/>
                      </a:lnTo>
                      <a:lnTo>
                        <a:pt x="54" y="0"/>
                      </a:lnTo>
                      <a:lnTo>
                        <a:pt x="77" y="23"/>
                      </a:lnTo>
                      <a:lnTo>
                        <a:pt x="89" y="53"/>
                      </a:lnTo>
                      <a:lnTo>
                        <a:pt x="95" y="100"/>
                      </a:lnTo>
                      <a:lnTo>
                        <a:pt x="101" y="159"/>
                      </a:lnTo>
                      <a:lnTo>
                        <a:pt x="95" y="212"/>
                      </a:lnTo>
                      <a:lnTo>
                        <a:pt x="89" y="259"/>
                      </a:lnTo>
                      <a:lnTo>
                        <a:pt x="77" y="295"/>
                      </a:lnTo>
                      <a:lnTo>
                        <a:pt x="54" y="318"/>
                      </a:lnTo>
                      <a:lnTo>
                        <a:pt x="24" y="301"/>
                      </a:lnTo>
                      <a:lnTo>
                        <a:pt x="12" y="259"/>
                      </a:lnTo>
                      <a:lnTo>
                        <a:pt x="6" y="212"/>
                      </a:lnTo>
                      <a:lnTo>
                        <a:pt x="0" y="159"/>
                      </a:lnTo>
                      <a:lnTo>
                        <a:pt x="24" y="159"/>
                      </a:lnTo>
                      <a:lnTo>
                        <a:pt x="30" y="212"/>
                      </a:lnTo>
                      <a:lnTo>
                        <a:pt x="36" y="259"/>
                      </a:lnTo>
                      <a:lnTo>
                        <a:pt x="42" y="283"/>
                      </a:lnTo>
                      <a:lnTo>
                        <a:pt x="65" y="295"/>
                      </a:lnTo>
                      <a:lnTo>
                        <a:pt x="54" y="283"/>
                      </a:lnTo>
                      <a:lnTo>
                        <a:pt x="60" y="277"/>
                      </a:lnTo>
                      <a:lnTo>
                        <a:pt x="65" y="259"/>
                      </a:lnTo>
                      <a:lnTo>
                        <a:pt x="71" y="212"/>
                      </a:lnTo>
                      <a:lnTo>
                        <a:pt x="77" y="159"/>
                      </a:lnTo>
                      <a:lnTo>
                        <a:pt x="71" y="100"/>
                      </a:lnTo>
                      <a:lnTo>
                        <a:pt x="65" y="53"/>
                      </a:lnTo>
                      <a:lnTo>
                        <a:pt x="60" y="41"/>
                      </a:lnTo>
                      <a:lnTo>
                        <a:pt x="54" y="35"/>
                      </a:lnTo>
                      <a:lnTo>
                        <a:pt x="65" y="23"/>
                      </a:lnTo>
                      <a:lnTo>
                        <a:pt x="42" y="29"/>
                      </a:lnTo>
                      <a:lnTo>
                        <a:pt x="36" y="53"/>
                      </a:lnTo>
                      <a:lnTo>
                        <a:pt x="30" y="100"/>
                      </a:lnTo>
                      <a:lnTo>
                        <a:pt x="6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7" name="Freeform 95"/>
                <p:cNvSpPr>
                  <a:spLocks/>
                </p:cNvSpPr>
                <p:nvPr/>
              </p:nvSpPr>
              <p:spPr bwMode="auto">
                <a:xfrm>
                  <a:off x="2687" y="2595"/>
                  <a:ext cx="30" cy="59"/>
                </a:xfrm>
                <a:custGeom>
                  <a:avLst/>
                  <a:gdLst>
                    <a:gd name="T0" fmla="*/ 0 w 30"/>
                    <a:gd name="T1" fmla="*/ 59 h 59"/>
                    <a:gd name="T2" fmla="*/ 0 w 30"/>
                    <a:gd name="T3" fmla="*/ 59 h 59"/>
                    <a:gd name="T4" fmla="*/ 6 w 30"/>
                    <a:gd name="T5" fmla="*/ 0 h 59"/>
                    <a:gd name="T6" fmla="*/ 30 w 30"/>
                    <a:gd name="T7" fmla="*/ 0 h 59"/>
                    <a:gd name="T8" fmla="*/ 24 w 30"/>
                    <a:gd name="T9" fmla="*/ 59 h 59"/>
                    <a:gd name="T10" fmla="*/ 0 w 30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59"/>
                    <a:gd name="T20" fmla="*/ 30 w 30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6" y="0"/>
                      </a:lnTo>
                      <a:lnTo>
                        <a:pt x="30" y="0"/>
                      </a:lnTo>
                      <a:lnTo>
                        <a:pt x="24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8" name="Freeform 96"/>
                <p:cNvSpPr>
                  <a:spLocks/>
                </p:cNvSpPr>
                <p:nvPr/>
              </p:nvSpPr>
              <p:spPr bwMode="auto">
                <a:xfrm>
                  <a:off x="2615" y="2471"/>
                  <a:ext cx="137" cy="53"/>
                </a:xfrm>
                <a:custGeom>
                  <a:avLst/>
                  <a:gdLst>
                    <a:gd name="T0" fmla="*/ 0 w 137"/>
                    <a:gd name="T1" fmla="*/ 24 h 53"/>
                    <a:gd name="T2" fmla="*/ 36 w 137"/>
                    <a:gd name="T3" fmla="*/ 0 h 53"/>
                    <a:gd name="T4" fmla="*/ 72 w 137"/>
                    <a:gd name="T5" fmla="*/ 0 h 53"/>
                    <a:gd name="T6" fmla="*/ 96 w 137"/>
                    <a:gd name="T7" fmla="*/ 0 h 53"/>
                    <a:gd name="T8" fmla="*/ 137 w 137"/>
                    <a:gd name="T9" fmla="*/ 35 h 53"/>
                    <a:gd name="T10" fmla="*/ 126 w 137"/>
                    <a:gd name="T11" fmla="*/ 53 h 53"/>
                    <a:gd name="T12" fmla="*/ 90 w 137"/>
                    <a:gd name="T13" fmla="*/ 24 h 53"/>
                    <a:gd name="T14" fmla="*/ 72 w 137"/>
                    <a:gd name="T15" fmla="*/ 24 h 53"/>
                    <a:gd name="T16" fmla="*/ 36 w 137"/>
                    <a:gd name="T17" fmla="*/ 24 h 53"/>
                    <a:gd name="T18" fmla="*/ 12 w 137"/>
                    <a:gd name="T19" fmla="*/ 41 h 53"/>
                    <a:gd name="T20" fmla="*/ 0 w 137"/>
                    <a:gd name="T21" fmla="*/ 2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7"/>
                    <a:gd name="T34" fmla="*/ 0 h 53"/>
                    <a:gd name="T35" fmla="*/ 137 w 137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7" h="53">
                      <a:moveTo>
                        <a:pt x="0" y="24"/>
                      </a:moveTo>
                      <a:lnTo>
                        <a:pt x="36" y="0"/>
                      </a:lnTo>
                      <a:lnTo>
                        <a:pt x="72" y="0"/>
                      </a:lnTo>
                      <a:lnTo>
                        <a:pt x="96" y="0"/>
                      </a:lnTo>
                      <a:lnTo>
                        <a:pt x="137" y="35"/>
                      </a:lnTo>
                      <a:lnTo>
                        <a:pt x="126" y="53"/>
                      </a:lnTo>
                      <a:lnTo>
                        <a:pt x="90" y="24"/>
                      </a:lnTo>
                      <a:lnTo>
                        <a:pt x="72" y="24"/>
                      </a:lnTo>
                      <a:lnTo>
                        <a:pt x="36" y="24"/>
                      </a:lnTo>
                      <a:lnTo>
                        <a:pt x="12" y="41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9" name="Freeform 97"/>
                <p:cNvSpPr>
                  <a:spLocks/>
                </p:cNvSpPr>
                <p:nvPr/>
              </p:nvSpPr>
              <p:spPr bwMode="auto">
                <a:xfrm>
                  <a:off x="2496" y="2465"/>
                  <a:ext cx="131" cy="53"/>
                </a:xfrm>
                <a:custGeom>
                  <a:avLst/>
                  <a:gdLst>
                    <a:gd name="T0" fmla="*/ 0 w 131"/>
                    <a:gd name="T1" fmla="*/ 30 h 53"/>
                    <a:gd name="T2" fmla="*/ 36 w 131"/>
                    <a:gd name="T3" fmla="*/ 0 h 53"/>
                    <a:gd name="T4" fmla="*/ 59 w 131"/>
                    <a:gd name="T5" fmla="*/ 0 h 53"/>
                    <a:gd name="T6" fmla="*/ 95 w 131"/>
                    <a:gd name="T7" fmla="*/ 6 h 53"/>
                    <a:gd name="T8" fmla="*/ 131 w 131"/>
                    <a:gd name="T9" fmla="*/ 35 h 53"/>
                    <a:gd name="T10" fmla="*/ 119 w 131"/>
                    <a:gd name="T11" fmla="*/ 53 h 53"/>
                    <a:gd name="T12" fmla="*/ 89 w 131"/>
                    <a:gd name="T13" fmla="*/ 30 h 53"/>
                    <a:gd name="T14" fmla="*/ 59 w 131"/>
                    <a:gd name="T15" fmla="*/ 18 h 53"/>
                    <a:gd name="T16" fmla="*/ 42 w 131"/>
                    <a:gd name="T17" fmla="*/ 24 h 53"/>
                    <a:gd name="T18" fmla="*/ 12 w 131"/>
                    <a:gd name="T19" fmla="*/ 47 h 53"/>
                    <a:gd name="T20" fmla="*/ 0 w 131"/>
                    <a:gd name="T21" fmla="*/ 30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1"/>
                    <a:gd name="T34" fmla="*/ 0 h 53"/>
                    <a:gd name="T35" fmla="*/ 131 w 131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1" h="53">
                      <a:moveTo>
                        <a:pt x="0" y="30"/>
                      </a:moveTo>
                      <a:lnTo>
                        <a:pt x="36" y="0"/>
                      </a:lnTo>
                      <a:lnTo>
                        <a:pt x="59" y="0"/>
                      </a:lnTo>
                      <a:lnTo>
                        <a:pt x="95" y="6"/>
                      </a:lnTo>
                      <a:lnTo>
                        <a:pt x="131" y="35"/>
                      </a:lnTo>
                      <a:lnTo>
                        <a:pt x="119" y="53"/>
                      </a:lnTo>
                      <a:lnTo>
                        <a:pt x="89" y="30"/>
                      </a:lnTo>
                      <a:lnTo>
                        <a:pt x="59" y="18"/>
                      </a:lnTo>
                      <a:lnTo>
                        <a:pt x="42" y="24"/>
                      </a:lnTo>
                      <a:lnTo>
                        <a:pt x="12" y="4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20" name="Freeform 98"/>
                <p:cNvSpPr>
                  <a:spLocks/>
                </p:cNvSpPr>
                <p:nvPr/>
              </p:nvSpPr>
              <p:spPr bwMode="auto">
                <a:xfrm>
                  <a:off x="2448" y="2495"/>
                  <a:ext cx="60" cy="153"/>
                </a:xfrm>
                <a:custGeom>
                  <a:avLst/>
                  <a:gdLst>
                    <a:gd name="T0" fmla="*/ 60 w 60"/>
                    <a:gd name="T1" fmla="*/ 11 h 153"/>
                    <a:gd name="T2" fmla="*/ 54 w 60"/>
                    <a:gd name="T3" fmla="*/ 11 h 153"/>
                    <a:gd name="T4" fmla="*/ 42 w 60"/>
                    <a:gd name="T5" fmla="*/ 53 h 153"/>
                    <a:gd name="T6" fmla="*/ 36 w 60"/>
                    <a:gd name="T7" fmla="*/ 70 h 153"/>
                    <a:gd name="T8" fmla="*/ 30 w 60"/>
                    <a:gd name="T9" fmla="*/ 94 h 153"/>
                    <a:gd name="T10" fmla="*/ 24 w 60"/>
                    <a:gd name="T11" fmla="*/ 153 h 153"/>
                    <a:gd name="T12" fmla="*/ 0 w 60"/>
                    <a:gd name="T13" fmla="*/ 153 h 153"/>
                    <a:gd name="T14" fmla="*/ 6 w 60"/>
                    <a:gd name="T15" fmla="*/ 94 h 153"/>
                    <a:gd name="T16" fmla="*/ 12 w 60"/>
                    <a:gd name="T17" fmla="*/ 70 h 153"/>
                    <a:gd name="T18" fmla="*/ 18 w 60"/>
                    <a:gd name="T19" fmla="*/ 53 h 153"/>
                    <a:gd name="T20" fmla="*/ 36 w 60"/>
                    <a:gd name="T21" fmla="*/ 5 h 153"/>
                    <a:gd name="T22" fmla="*/ 42 w 60"/>
                    <a:gd name="T23" fmla="*/ 0 h 153"/>
                    <a:gd name="T24" fmla="*/ 60 w 60"/>
                    <a:gd name="T25" fmla="*/ 11 h 15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153"/>
                    <a:gd name="T41" fmla="*/ 60 w 60"/>
                    <a:gd name="T42" fmla="*/ 153 h 15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153">
                      <a:moveTo>
                        <a:pt x="60" y="11"/>
                      </a:moveTo>
                      <a:lnTo>
                        <a:pt x="54" y="11"/>
                      </a:lnTo>
                      <a:lnTo>
                        <a:pt x="42" y="53"/>
                      </a:lnTo>
                      <a:lnTo>
                        <a:pt x="36" y="70"/>
                      </a:lnTo>
                      <a:lnTo>
                        <a:pt x="30" y="94"/>
                      </a:lnTo>
                      <a:lnTo>
                        <a:pt x="24" y="153"/>
                      </a:lnTo>
                      <a:lnTo>
                        <a:pt x="0" y="153"/>
                      </a:lnTo>
                      <a:lnTo>
                        <a:pt x="6" y="94"/>
                      </a:lnTo>
                      <a:lnTo>
                        <a:pt x="12" y="70"/>
                      </a:lnTo>
                      <a:lnTo>
                        <a:pt x="18" y="53"/>
                      </a:lnTo>
                      <a:lnTo>
                        <a:pt x="36" y="5"/>
                      </a:lnTo>
                      <a:lnTo>
                        <a:pt x="42" y="0"/>
                      </a:lnTo>
                      <a:lnTo>
                        <a:pt x="6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grpSp>
            <p:nvGrpSpPr>
              <p:cNvPr id="7" name="Group 99"/>
              <p:cNvGrpSpPr>
                <a:grpSpLocks/>
              </p:cNvGrpSpPr>
              <p:nvPr/>
            </p:nvGrpSpPr>
            <p:grpSpPr bwMode="auto">
              <a:xfrm>
                <a:off x="2741" y="2471"/>
                <a:ext cx="883" cy="348"/>
                <a:chOff x="2741" y="2471"/>
                <a:chExt cx="883" cy="348"/>
              </a:xfrm>
            </p:grpSpPr>
            <p:sp>
              <p:nvSpPr>
                <p:cNvPr id="54294" name="Freeform 100"/>
                <p:cNvSpPr>
                  <a:spLocks/>
                </p:cNvSpPr>
                <p:nvPr/>
              </p:nvSpPr>
              <p:spPr bwMode="auto">
                <a:xfrm>
                  <a:off x="2818" y="2506"/>
                  <a:ext cx="90" cy="307"/>
                </a:xfrm>
                <a:custGeom>
                  <a:avLst/>
                  <a:gdLst>
                    <a:gd name="T0" fmla="*/ 6 w 90"/>
                    <a:gd name="T1" fmla="*/ 95 h 307"/>
                    <a:gd name="T2" fmla="*/ 6 w 90"/>
                    <a:gd name="T3" fmla="*/ 95 h 307"/>
                    <a:gd name="T4" fmla="*/ 12 w 90"/>
                    <a:gd name="T5" fmla="*/ 48 h 307"/>
                    <a:gd name="T6" fmla="*/ 24 w 90"/>
                    <a:gd name="T7" fmla="*/ 18 h 307"/>
                    <a:gd name="T8" fmla="*/ 42 w 90"/>
                    <a:gd name="T9" fmla="*/ 0 h 307"/>
                    <a:gd name="T10" fmla="*/ 48 w 90"/>
                    <a:gd name="T11" fmla="*/ 6 h 307"/>
                    <a:gd name="T12" fmla="*/ 60 w 90"/>
                    <a:gd name="T13" fmla="*/ 12 h 307"/>
                    <a:gd name="T14" fmla="*/ 78 w 90"/>
                    <a:gd name="T15" fmla="*/ 48 h 307"/>
                    <a:gd name="T16" fmla="*/ 84 w 90"/>
                    <a:gd name="T17" fmla="*/ 95 h 307"/>
                    <a:gd name="T18" fmla="*/ 90 w 90"/>
                    <a:gd name="T19" fmla="*/ 154 h 307"/>
                    <a:gd name="T20" fmla="*/ 84 w 90"/>
                    <a:gd name="T21" fmla="*/ 213 h 307"/>
                    <a:gd name="T22" fmla="*/ 78 w 90"/>
                    <a:gd name="T23" fmla="*/ 260 h 307"/>
                    <a:gd name="T24" fmla="*/ 66 w 90"/>
                    <a:gd name="T25" fmla="*/ 290 h 307"/>
                    <a:gd name="T26" fmla="*/ 48 w 90"/>
                    <a:gd name="T27" fmla="*/ 307 h 307"/>
                    <a:gd name="T28" fmla="*/ 42 w 90"/>
                    <a:gd name="T29" fmla="*/ 307 h 307"/>
                    <a:gd name="T30" fmla="*/ 24 w 90"/>
                    <a:gd name="T31" fmla="*/ 290 h 307"/>
                    <a:gd name="T32" fmla="*/ 12 w 90"/>
                    <a:gd name="T33" fmla="*/ 260 h 307"/>
                    <a:gd name="T34" fmla="*/ 6 w 90"/>
                    <a:gd name="T35" fmla="*/ 213 h 307"/>
                    <a:gd name="T36" fmla="*/ 0 w 90"/>
                    <a:gd name="T37" fmla="*/ 154 h 307"/>
                    <a:gd name="T38" fmla="*/ 12 w 90"/>
                    <a:gd name="T39" fmla="*/ 154 h 307"/>
                    <a:gd name="T40" fmla="*/ 18 w 90"/>
                    <a:gd name="T41" fmla="*/ 213 h 307"/>
                    <a:gd name="T42" fmla="*/ 24 w 90"/>
                    <a:gd name="T43" fmla="*/ 260 h 307"/>
                    <a:gd name="T44" fmla="*/ 36 w 90"/>
                    <a:gd name="T45" fmla="*/ 290 h 307"/>
                    <a:gd name="T46" fmla="*/ 42 w 90"/>
                    <a:gd name="T47" fmla="*/ 295 h 307"/>
                    <a:gd name="T48" fmla="*/ 48 w 90"/>
                    <a:gd name="T49" fmla="*/ 295 h 307"/>
                    <a:gd name="T50" fmla="*/ 54 w 90"/>
                    <a:gd name="T51" fmla="*/ 290 h 307"/>
                    <a:gd name="T52" fmla="*/ 66 w 90"/>
                    <a:gd name="T53" fmla="*/ 260 h 307"/>
                    <a:gd name="T54" fmla="*/ 72 w 90"/>
                    <a:gd name="T55" fmla="*/ 213 h 307"/>
                    <a:gd name="T56" fmla="*/ 78 w 90"/>
                    <a:gd name="T57" fmla="*/ 154 h 307"/>
                    <a:gd name="T58" fmla="*/ 72 w 90"/>
                    <a:gd name="T59" fmla="*/ 95 h 307"/>
                    <a:gd name="T60" fmla="*/ 66 w 90"/>
                    <a:gd name="T61" fmla="*/ 48 h 307"/>
                    <a:gd name="T62" fmla="*/ 54 w 90"/>
                    <a:gd name="T63" fmla="*/ 18 h 307"/>
                    <a:gd name="T64" fmla="*/ 48 w 90"/>
                    <a:gd name="T65" fmla="*/ 18 h 307"/>
                    <a:gd name="T66" fmla="*/ 42 w 90"/>
                    <a:gd name="T67" fmla="*/ 12 h 307"/>
                    <a:gd name="T68" fmla="*/ 36 w 90"/>
                    <a:gd name="T69" fmla="*/ 18 h 307"/>
                    <a:gd name="T70" fmla="*/ 24 w 90"/>
                    <a:gd name="T71" fmla="*/ 48 h 307"/>
                    <a:gd name="T72" fmla="*/ 18 w 90"/>
                    <a:gd name="T73" fmla="*/ 95 h 307"/>
                    <a:gd name="T74" fmla="*/ 6 w 90"/>
                    <a:gd name="T75" fmla="*/ 95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"/>
                    <a:gd name="T115" fmla="*/ 0 h 307"/>
                    <a:gd name="T116" fmla="*/ 90 w 90"/>
                    <a:gd name="T117" fmla="*/ 307 h 30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" h="307">
                      <a:moveTo>
                        <a:pt x="6" y="95"/>
                      </a:moveTo>
                      <a:lnTo>
                        <a:pt x="6" y="95"/>
                      </a:lnTo>
                      <a:lnTo>
                        <a:pt x="12" y="48"/>
                      </a:lnTo>
                      <a:lnTo>
                        <a:pt x="24" y="18"/>
                      </a:lnTo>
                      <a:lnTo>
                        <a:pt x="42" y="0"/>
                      </a:lnTo>
                      <a:lnTo>
                        <a:pt x="48" y="6"/>
                      </a:lnTo>
                      <a:lnTo>
                        <a:pt x="60" y="12"/>
                      </a:lnTo>
                      <a:lnTo>
                        <a:pt x="78" y="48"/>
                      </a:lnTo>
                      <a:lnTo>
                        <a:pt x="84" y="95"/>
                      </a:lnTo>
                      <a:lnTo>
                        <a:pt x="90" y="154"/>
                      </a:lnTo>
                      <a:lnTo>
                        <a:pt x="84" y="213"/>
                      </a:lnTo>
                      <a:lnTo>
                        <a:pt x="78" y="260"/>
                      </a:lnTo>
                      <a:lnTo>
                        <a:pt x="66" y="290"/>
                      </a:lnTo>
                      <a:lnTo>
                        <a:pt x="48" y="307"/>
                      </a:lnTo>
                      <a:lnTo>
                        <a:pt x="42" y="307"/>
                      </a:lnTo>
                      <a:lnTo>
                        <a:pt x="24" y="290"/>
                      </a:lnTo>
                      <a:lnTo>
                        <a:pt x="12" y="260"/>
                      </a:lnTo>
                      <a:lnTo>
                        <a:pt x="6" y="213"/>
                      </a:lnTo>
                      <a:lnTo>
                        <a:pt x="0" y="154"/>
                      </a:lnTo>
                      <a:lnTo>
                        <a:pt x="12" y="154"/>
                      </a:lnTo>
                      <a:lnTo>
                        <a:pt x="18" y="213"/>
                      </a:lnTo>
                      <a:lnTo>
                        <a:pt x="24" y="260"/>
                      </a:lnTo>
                      <a:lnTo>
                        <a:pt x="36" y="290"/>
                      </a:lnTo>
                      <a:lnTo>
                        <a:pt x="42" y="295"/>
                      </a:lnTo>
                      <a:lnTo>
                        <a:pt x="48" y="295"/>
                      </a:lnTo>
                      <a:lnTo>
                        <a:pt x="54" y="290"/>
                      </a:lnTo>
                      <a:lnTo>
                        <a:pt x="66" y="260"/>
                      </a:lnTo>
                      <a:lnTo>
                        <a:pt x="72" y="213"/>
                      </a:lnTo>
                      <a:lnTo>
                        <a:pt x="78" y="154"/>
                      </a:lnTo>
                      <a:lnTo>
                        <a:pt x="72" y="95"/>
                      </a:lnTo>
                      <a:lnTo>
                        <a:pt x="66" y="48"/>
                      </a:lnTo>
                      <a:lnTo>
                        <a:pt x="54" y="18"/>
                      </a:lnTo>
                      <a:lnTo>
                        <a:pt x="48" y="18"/>
                      </a:lnTo>
                      <a:lnTo>
                        <a:pt x="42" y="12"/>
                      </a:lnTo>
                      <a:lnTo>
                        <a:pt x="36" y="18"/>
                      </a:lnTo>
                      <a:lnTo>
                        <a:pt x="24" y="48"/>
                      </a:lnTo>
                      <a:lnTo>
                        <a:pt x="18" y="95"/>
                      </a:lnTo>
                      <a:lnTo>
                        <a:pt x="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295" name="Freeform 101"/>
                <p:cNvSpPr>
                  <a:spLocks/>
                </p:cNvSpPr>
                <p:nvPr/>
              </p:nvSpPr>
              <p:spPr bwMode="auto">
                <a:xfrm>
                  <a:off x="2818" y="2601"/>
                  <a:ext cx="18" cy="59"/>
                </a:xfrm>
                <a:custGeom>
                  <a:avLst/>
                  <a:gdLst>
                    <a:gd name="T0" fmla="*/ 0 w 18"/>
                    <a:gd name="T1" fmla="*/ 59 h 59"/>
                    <a:gd name="T2" fmla="*/ 0 w 18"/>
                    <a:gd name="T3" fmla="*/ 59 h 59"/>
                    <a:gd name="T4" fmla="*/ 6 w 18"/>
                    <a:gd name="T5" fmla="*/ 0 h 59"/>
                    <a:gd name="T6" fmla="*/ 18 w 18"/>
                    <a:gd name="T7" fmla="*/ 0 h 59"/>
                    <a:gd name="T8" fmla="*/ 12 w 18"/>
                    <a:gd name="T9" fmla="*/ 59 h 59"/>
                    <a:gd name="T10" fmla="*/ 0 w 18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59"/>
                    <a:gd name="T20" fmla="*/ 18 w 18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6" y="0"/>
                      </a:lnTo>
                      <a:lnTo>
                        <a:pt x="18" y="0"/>
                      </a:lnTo>
                      <a:lnTo>
                        <a:pt x="12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296" name="Freeform 102"/>
                <p:cNvSpPr>
                  <a:spLocks/>
                </p:cNvSpPr>
                <p:nvPr/>
              </p:nvSpPr>
              <p:spPr bwMode="auto">
                <a:xfrm>
                  <a:off x="2932" y="2506"/>
                  <a:ext cx="89" cy="307"/>
                </a:xfrm>
                <a:custGeom>
                  <a:avLst/>
                  <a:gdLst>
                    <a:gd name="T0" fmla="*/ 6 w 89"/>
                    <a:gd name="T1" fmla="*/ 95 h 307"/>
                    <a:gd name="T2" fmla="*/ 6 w 89"/>
                    <a:gd name="T3" fmla="*/ 95 h 307"/>
                    <a:gd name="T4" fmla="*/ 11 w 89"/>
                    <a:gd name="T5" fmla="*/ 48 h 307"/>
                    <a:gd name="T6" fmla="*/ 23 w 89"/>
                    <a:gd name="T7" fmla="*/ 12 h 307"/>
                    <a:gd name="T8" fmla="*/ 41 w 89"/>
                    <a:gd name="T9" fmla="*/ 6 h 307"/>
                    <a:gd name="T10" fmla="*/ 47 w 89"/>
                    <a:gd name="T11" fmla="*/ 0 h 307"/>
                    <a:gd name="T12" fmla="*/ 65 w 89"/>
                    <a:gd name="T13" fmla="*/ 18 h 307"/>
                    <a:gd name="T14" fmla="*/ 77 w 89"/>
                    <a:gd name="T15" fmla="*/ 48 h 307"/>
                    <a:gd name="T16" fmla="*/ 83 w 89"/>
                    <a:gd name="T17" fmla="*/ 95 h 307"/>
                    <a:gd name="T18" fmla="*/ 89 w 89"/>
                    <a:gd name="T19" fmla="*/ 154 h 307"/>
                    <a:gd name="T20" fmla="*/ 83 w 89"/>
                    <a:gd name="T21" fmla="*/ 213 h 307"/>
                    <a:gd name="T22" fmla="*/ 77 w 89"/>
                    <a:gd name="T23" fmla="*/ 260 h 307"/>
                    <a:gd name="T24" fmla="*/ 65 w 89"/>
                    <a:gd name="T25" fmla="*/ 290 h 307"/>
                    <a:gd name="T26" fmla="*/ 47 w 89"/>
                    <a:gd name="T27" fmla="*/ 307 h 307"/>
                    <a:gd name="T28" fmla="*/ 41 w 89"/>
                    <a:gd name="T29" fmla="*/ 307 h 307"/>
                    <a:gd name="T30" fmla="*/ 23 w 89"/>
                    <a:gd name="T31" fmla="*/ 290 h 307"/>
                    <a:gd name="T32" fmla="*/ 11 w 89"/>
                    <a:gd name="T33" fmla="*/ 260 h 307"/>
                    <a:gd name="T34" fmla="*/ 6 w 89"/>
                    <a:gd name="T35" fmla="*/ 213 h 307"/>
                    <a:gd name="T36" fmla="*/ 0 w 89"/>
                    <a:gd name="T37" fmla="*/ 154 h 307"/>
                    <a:gd name="T38" fmla="*/ 11 w 89"/>
                    <a:gd name="T39" fmla="*/ 154 h 307"/>
                    <a:gd name="T40" fmla="*/ 17 w 89"/>
                    <a:gd name="T41" fmla="*/ 213 h 307"/>
                    <a:gd name="T42" fmla="*/ 23 w 89"/>
                    <a:gd name="T43" fmla="*/ 260 h 307"/>
                    <a:gd name="T44" fmla="*/ 35 w 89"/>
                    <a:gd name="T45" fmla="*/ 290 h 307"/>
                    <a:gd name="T46" fmla="*/ 41 w 89"/>
                    <a:gd name="T47" fmla="*/ 295 h 307"/>
                    <a:gd name="T48" fmla="*/ 47 w 89"/>
                    <a:gd name="T49" fmla="*/ 295 h 307"/>
                    <a:gd name="T50" fmla="*/ 53 w 89"/>
                    <a:gd name="T51" fmla="*/ 290 h 307"/>
                    <a:gd name="T52" fmla="*/ 65 w 89"/>
                    <a:gd name="T53" fmla="*/ 260 h 307"/>
                    <a:gd name="T54" fmla="*/ 71 w 89"/>
                    <a:gd name="T55" fmla="*/ 213 h 307"/>
                    <a:gd name="T56" fmla="*/ 77 w 89"/>
                    <a:gd name="T57" fmla="*/ 154 h 307"/>
                    <a:gd name="T58" fmla="*/ 71 w 89"/>
                    <a:gd name="T59" fmla="*/ 95 h 307"/>
                    <a:gd name="T60" fmla="*/ 65 w 89"/>
                    <a:gd name="T61" fmla="*/ 48 h 307"/>
                    <a:gd name="T62" fmla="*/ 53 w 89"/>
                    <a:gd name="T63" fmla="*/ 18 h 307"/>
                    <a:gd name="T64" fmla="*/ 47 w 89"/>
                    <a:gd name="T65" fmla="*/ 12 h 307"/>
                    <a:gd name="T66" fmla="*/ 41 w 89"/>
                    <a:gd name="T67" fmla="*/ 18 h 307"/>
                    <a:gd name="T68" fmla="*/ 29 w 89"/>
                    <a:gd name="T69" fmla="*/ 18 h 307"/>
                    <a:gd name="T70" fmla="*/ 23 w 89"/>
                    <a:gd name="T71" fmla="*/ 48 h 307"/>
                    <a:gd name="T72" fmla="*/ 17 w 89"/>
                    <a:gd name="T73" fmla="*/ 95 h 307"/>
                    <a:gd name="T74" fmla="*/ 6 w 89"/>
                    <a:gd name="T75" fmla="*/ 95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9"/>
                    <a:gd name="T115" fmla="*/ 0 h 307"/>
                    <a:gd name="T116" fmla="*/ 89 w 89"/>
                    <a:gd name="T117" fmla="*/ 307 h 30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9" h="307">
                      <a:moveTo>
                        <a:pt x="6" y="95"/>
                      </a:moveTo>
                      <a:lnTo>
                        <a:pt x="6" y="95"/>
                      </a:lnTo>
                      <a:lnTo>
                        <a:pt x="11" y="48"/>
                      </a:lnTo>
                      <a:lnTo>
                        <a:pt x="23" y="12"/>
                      </a:lnTo>
                      <a:lnTo>
                        <a:pt x="41" y="6"/>
                      </a:lnTo>
                      <a:lnTo>
                        <a:pt x="47" y="0"/>
                      </a:lnTo>
                      <a:lnTo>
                        <a:pt x="65" y="18"/>
                      </a:lnTo>
                      <a:lnTo>
                        <a:pt x="77" y="48"/>
                      </a:lnTo>
                      <a:lnTo>
                        <a:pt x="83" y="95"/>
                      </a:lnTo>
                      <a:lnTo>
                        <a:pt x="89" y="154"/>
                      </a:lnTo>
                      <a:lnTo>
                        <a:pt x="83" y="213"/>
                      </a:lnTo>
                      <a:lnTo>
                        <a:pt x="77" y="260"/>
                      </a:lnTo>
                      <a:lnTo>
                        <a:pt x="65" y="290"/>
                      </a:lnTo>
                      <a:lnTo>
                        <a:pt x="47" y="307"/>
                      </a:lnTo>
                      <a:lnTo>
                        <a:pt x="41" y="307"/>
                      </a:lnTo>
                      <a:lnTo>
                        <a:pt x="23" y="290"/>
                      </a:lnTo>
                      <a:lnTo>
                        <a:pt x="11" y="260"/>
                      </a:lnTo>
                      <a:lnTo>
                        <a:pt x="6" y="213"/>
                      </a:lnTo>
                      <a:lnTo>
                        <a:pt x="0" y="154"/>
                      </a:lnTo>
                      <a:lnTo>
                        <a:pt x="11" y="154"/>
                      </a:lnTo>
                      <a:lnTo>
                        <a:pt x="17" y="213"/>
                      </a:lnTo>
                      <a:lnTo>
                        <a:pt x="23" y="260"/>
                      </a:lnTo>
                      <a:lnTo>
                        <a:pt x="35" y="290"/>
                      </a:lnTo>
                      <a:lnTo>
                        <a:pt x="41" y="295"/>
                      </a:lnTo>
                      <a:lnTo>
                        <a:pt x="47" y="295"/>
                      </a:lnTo>
                      <a:lnTo>
                        <a:pt x="53" y="290"/>
                      </a:lnTo>
                      <a:lnTo>
                        <a:pt x="65" y="260"/>
                      </a:lnTo>
                      <a:lnTo>
                        <a:pt x="71" y="213"/>
                      </a:lnTo>
                      <a:lnTo>
                        <a:pt x="77" y="154"/>
                      </a:lnTo>
                      <a:lnTo>
                        <a:pt x="71" y="95"/>
                      </a:lnTo>
                      <a:lnTo>
                        <a:pt x="65" y="48"/>
                      </a:lnTo>
                      <a:lnTo>
                        <a:pt x="53" y="18"/>
                      </a:lnTo>
                      <a:lnTo>
                        <a:pt x="47" y="12"/>
                      </a:lnTo>
                      <a:lnTo>
                        <a:pt x="41" y="18"/>
                      </a:lnTo>
                      <a:lnTo>
                        <a:pt x="29" y="18"/>
                      </a:lnTo>
                      <a:lnTo>
                        <a:pt x="23" y="48"/>
                      </a:lnTo>
                      <a:lnTo>
                        <a:pt x="17" y="95"/>
                      </a:lnTo>
                      <a:lnTo>
                        <a:pt x="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297" name="Freeform 103"/>
                <p:cNvSpPr>
                  <a:spLocks/>
                </p:cNvSpPr>
                <p:nvPr/>
              </p:nvSpPr>
              <p:spPr bwMode="auto">
                <a:xfrm>
                  <a:off x="2932" y="2601"/>
                  <a:ext cx="17" cy="59"/>
                </a:xfrm>
                <a:custGeom>
                  <a:avLst/>
                  <a:gdLst>
                    <a:gd name="T0" fmla="*/ 0 w 17"/>
                    <a:gd name="T1" fmla="*/ 59 h 59"/>
                    <a:gd name="T2" fmla="*/ 0 w 17"/>
                    <a:gd name="T3" fmla="*/ 59 h 59"/>
                    <a:gd name="T4" fmla="*/ 6 w 17"/>
                    <a:gd name="T5" fmla="*/ 0 h 59"/>
                    <a:gd name="T6" fmla="*/ 17 w 17"/>
                    <a:gd name="T7" fmla="*/ 0 h 59"/>
                    <a:gd name="T8" fmla="*/ 11 w 17"/>
                    <a:gd name="T9" fmla="*/ 59 h 59"/>
                    <a:gd name="T10" fmla="*/ 0 w 17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59"/>
                    <a:gd name="T20" fmla="*/ 17 w 17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6" y="0"/>
                      </a:lnTo>
                      <a:lnTo>
                        <a:pt x="17" y="0"/>
                      </a:lnTo>
                      <a:lnTo>
                        <a:pt x="11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298" name="Freeform 104"/>
                <p:cNvSpPr>
                  <a:spLocks/>
                </p:cNvSpPr>
                <p:nvPr/>
              </p:nvSpPr>
              <p:spPr bwMode="auto">
                <a:xfrm>
                  <a:off x="2860" y="2483"/>
                  <a:ext cx="125" cy="35"/>
                </a:xfrm>
                <a:custGeom>
                  <a:avLst/>
                  <a:gdLst>
                    <a:gd name="T0" fmla="*/ 0 w 125"/>
                    <a:gd name="T1" fmla="*/ 17 h 35"/>
                    <a:gd name="T2" fmla="*/ 24 w 125"/>
                    <a:gd name="T3" fmla="*/ 0 h 35"/>
                    <a:gd name="T4" fmla="*/ 66 w 125"/>
                    <a:gd name="T5" fmla="*/ 0 h 35"/>
                    <a:gd name="T6" fmla="*/ 95 w 125"/>
                    <a:gd name="T7" fmla="*/ 6 h 35"/>
                    <a:gd name="T8" fmla="*/ 125 w 125"/>
                    <a:gd name="T9" fmla="*/ 23 h 35"/>
                    <a:gd name="T10" fmla="*/ 125 w 125"/>
                    <a:gd name="T11" fmla="*/ 35 h 35"/>
                    <a:gd name="T12" fmla="*/ 95 w 125"/>
                    <a:gd name="T13" fmla="*/ 17 h 35"/>
                    <a:gd name="T14" fmla="*/ 66 w 125"/>
                    <a:gd name="T15" fmla="*/ 12 h 35"/>
                    <a:gd name="T16" fmla="*/ 24 w 125"/>
                    <a:gd name="T17" fmla="*/ 12 h 35"/>
                    <a:gd name="T18" fmla="*/ 0 w 125"/>
                    <a:gd name="T19" fmla="*/ 29 h 35"/>
                    <a:gd name="T20" fmla="*/ 0 w 125"/>
                    <a:gd name="T21" fmla="*/ 17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5"/>
                    <a:gd name="T34" fmla="*/ 0 h 35"/>
                    <a:gd name="T35" fmla="*/ 125 w 125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5" h="35">
                      <a:moveTo>
                        <a:pt x="0" y="17"/>
                      </a:moveTo>
                      <a:lnTo>
                        <a:pt x="24" y="0"/>
                      </a:lnTo>
                      <a:lnTo>
                        <a:pt x="66" y="0"/>
                      </a:lnTo>
                      <a:lnTo>
                        <a:pt x="95" y="6"/>
                      </a:lnTo>
                      <a:lnTo>
                        <a:pt x="125" y="23"/>
                      </a:lnTo>
                      <a:lnTo>
                        <a:pt x="125" y="35"/>
                      </a:lnTo>
                      <a:lnTo>
                        <a:pt x="95" y="17"/>
                      </a:lnTo>
                      <a:lnTo>
                        <a:pt x="66" y="12"/>
                      </a:lnTo>
                      <a:lnTo>
                        <a:pt x="24" y="12"/>
                      </a:lnTo>
                      <a:lnTo>
                        <a:pt x="0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299" name="Freeform 105"/>
                <p:cNvSpPr>
                  <a:spLocks/>
                </p:cNvSpPr>
                <p:nvPr/>
              </p:nvSpPr>
              <p:spPr bwMode="auto">
                <a:xfrm>
                  <a:off x="2741" y="2471"/>
                  <a:ext cx="125" cy="41"/>
                </a:xfrm>
                <a:custGeom>
                  <a:avLst/>
                  <a:gdLst>
                    <a:gd name="T0" fmla="*/ 0 w 125"/>
                    <a:gd name="T1" fmla="*/ 29 h 41"/>
                    <a:gd name="T2" fmla="*/ 23 w 125"/>
                    <a:gd name="T3" fmla="*/ 12 h 41"/>
                    <a:gd name="T4" fmla="*/ 53 w 125"/>
                    <a:gd name="T5" fmla="*/ 0 h 41"/>
                    <a:gd name="T6" fmla="*/ 95 w 125"/>
                    <a:gd name="T7" fmla="*/ 12 h 41"/>
                    <a:gd name="T8" fmla="*/ 125 w 125"/>
                    <a:gd name="T9" fmla="*/ 41 h 41"/>
                    <a:gd name="T10" fmla="*/ 113 w 125"/>
                    <a:gd name="T11" fmla="*/ 41 h 41"/>
                    <a:gd name="T12" fmla="*/ 95 w 125"/>
                    <a:gd name="T13" fmla="*/ 24 h 41"/>
                    <a:gd name="T14" fmla="*/ 53 w 125"/>
                    <a:gd name="T15" fmla="*/ 12 h 41"/>
                    <a:gd name="T16" fmla="*/ 23 w 125"/>
                    <a:gd name="T17" fmla="*/ 24 h 41"/>
                    <a:gd name="T18" fmla="*/ 0 w 125"/>
                    <a:gd name="T19" fmla="*/ 41 h 41"/>
                    <a:gd name="T20" fmla="*/ 0 w 125"/>
                    <a:gd name="T21" fmla="*/ 29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5"/>
                    <a:gd name="T34" fmla="*/ 0 h 41"/>
                    <a:gd name="T35" fmla="*/ 125 w 125"/>
                    <a:gd name="T36" fmla="*/ 41 h 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5" h="41">
                      <a:moveTo>
                        <a:pt x="0" y="29"/>
                      </a:moveTo>
                      <a:lnTo>
                        <a:pt x="23" y="12"/>
                      </a:lnTo>
                      <a:lnTo>
                        <a:pt x="53" y="0"/>
                      </a:lnTo>
                      <a:lnTo>
                        <a:pt x="95" y="12"/>
                      </a:lnTo>
                      <a:lnTo>
                        <a:pt x="125" y="41"/>
                      </a:lnTo>
                      <a:lnTo>
                        <a:pt x="113" y="41"/>
                      </a:lnTo>
                      <a:lnTo>
                        <a:pt x="95" y="24"/>
                      </a:lnTo>
                      <a:lnTo>
                        <a:pt x="53" y="12"/>
                      </a:lnTo>
                      <a:lnTo>
                        <a:pt x="23" y="24"/>
                      </a:lnTo>
                      <a:lnTo>
                        <a:pt x="0" y="4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0" name="Freeform 106"/>
                <p:cNvSpPr>
                  <a:spLocks/>
                </p:cNvSpPr>
                <p:nvPr/>
              </p:nvSpPr>
              <p:spPr bwMode="auto">
                <a:xfrm>
                  <a:off x="3057" y="2506"/>
                  <a:ext cx="89" cy="307"/>
                </a:xfrm>
                <a:custGeom>
                  <a:avLst/>
                  <a:gdLst>
                    <a:gd name="T0" fmla="*/ 6 w 89"/>
                    <a:gd name="T1" fmla="*/ 101 h 307"/>
                    <a:gd name="T2" fmla="*/ 6 w 89"/>
                    <a:gd name="T3" fmla="*/ 101 h 307"/>
                    <a:gd name="T4" fmla="*/ 12 w 89"/>
                    <a:gd name="T5" fmla="*/ 53 h 307"/>
                    <a:gd name="T6" fmla="*/ 24 w 89"/>
                    <a:gd name="T7" fmla="*/ 18 h 307"/>
                    <a:gd name="T8" fmla="*/ 42 w 89"/>
                    <a:gd name="T9" fmla="*/ 0 h 307"/>
                    <a:gd name="T10" fmla="*/ 48 w 89"/>
                    <a:gd name="T11" fmla="*/ 6 h 307"/>
                    <a:gd name="T12" fmla="*/ 60 w 89"/>
                    <a:gd name="T13" fmla="*/ 12 h 307"/>
                    <a:gd name="T14" fmla="*/ 78 w 89"/>
                    <a:gd name="T15" fmla="*/ 53 h 307"/>
                    <a:gd name="T16" fmla="*/ 83 w 89"/>
                    <a:gd name="T17" fmla="*/ 101 h 307"/>
                    <a:gd name="T18" fmla="*/ 89 w 89"/>
                    <a:gd name="T19" fmla="*/ 154 h 307"/>
                    <a:gd name="T20" fmla="*/ 83 w 89"/>
                    <a:gd name="T21" fmla="*/ 213 h 307"/>
                    <a:gd name="T22" fmla="*/ 78 w 89"/>
                    <a:gd name="T23" fmla="*/ 260 h 307"/>
                    <a:gd name="T24" fmla="*/ 66 w 89"/>
                    <a:gd name="T25" fmla="*/ 290 h 307"/>
                    <a:gd name="T26" fmla="*/ 48 w 89"/>
                    <a:gd name="T27" fmla="*/ 307 h 307"/>
                    <a:gd name="T28" fmla="*/ 42 w 89"/>
                    <a:gd name="T29" fmla="*/ 307 h 307"/>
                    <a:gd name="T30" fmla="*/ 24 w 89"/>
                    <a:gd name="T31" fmla="*/ 290 h 307"/>
                    <a:gd name="T32" fmla="*/ 12 w 89"/>
                    <a:gd name="T33" fmla="*/ 260 h 307"/>
                    <a:gd name="T34" fmla="*/ 6 w 89"/>
                    <a:gd name="T35" fmla="*/ 213 h 307"/>
                    <a:gd name="T36" fmla="*/ 0 w 89"/>
                    <a:gd name="T37" fmla="*/ 154 h 307"/>
                    <a:gd name="T38" fmla="*/ 12 w 89"/>
                    <a:gd name="T39" fmla="*/ 154 h 307"/>
                    <a:gd name="T40" fmla="*/ 18 w 89"/>
                    <a:gd name="T41" fmla="*/ 213 h 307"/>
                    <a:gd name="T42" fmla="*/ 24 w 89"/>
                    <a:gd name="T43" fmla="*/ 260 h 307"/>
                    <a:gd name="T44" fmla="*/ 36 w 89"/>
                    <a:gd name="T45" fmla="*/ 290 h 307"/>
                    <a:gd name="T46" fmla="*/ 42 w 89"/>
                    <a:gd name="T47" fmla="*/ 295 h 307"/>
                    <a:gd name="T48" fmla="*/ 48 w 89"/>
                    <a:gd name="T49" fmla="*/ 295 h 307"/>
                    <a:gd name="T50" fmla="*/ 54 w 89"/>
                    <a:gd name="T51" fmla="*/ 290 h 307"/>
                    <a:gd name="T52" fmla="*/ 66 w 89"/>
                    <a:gd name="T53" fmla="*/ 260 h 307"/>
                    <a:gd name="T54" fmla="*/ 72 w 89"/>
                    <a:gd name="T55" fmla="*/ 213 h 307"/>
                    <a:gd name="T56" fmla="*/ 78 w 89"/>
                    <a:gd name="T57" fmla="*/ 154 h 307"/>
                    <a:gd name="T58" fmla="*/ 72 w 89"/>
                    <a:gd name="T59" fmla="*/ 101 h 307"/>
                    <a:gd name="T60" fmla="*/ 66 w 89"/>
                    <a:gd name="T61" fmla="*/ 53 h 307"/>
                    <a:gd name="T62" fmla="*/ 54 w 89"/>
                    <a:gd name="T63" fmla="*/ 18 h 307"/>
                    <a:gd name="T64" fmla="*/ 48 w 89"/>
                    <a:gd name="T65" fmla="*/ 18 h 307"/>
                    <a:gd name="T66" fmla="*/ 42 w 89"/>
                    <a:gd name="T67" fmla="*/ 12 h 307"/>
                    <a:gd name="T68" fmla="*/ 36 w 89"/>
                    <a:gd name="T69" fmla="*/ 18 h 307"/>
                    <a:gd name="T70" fmla="*/ 24 w 89"/>
                    <a:gd name="T71" fmla="*/ 53 h 307"/>
                    <a:gd name="T72" fmla="*/ 18 w 89"/>
                    <a:gd name="T73" fmla="*/ 101 h 307"/>
                    <a:gd name="T74" fmla="*/ 6 w 89"/>
                    <a:gd name="T75" fmla="*/ 101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9"/>
                    <a:gd name="T115" fmla="*/ 0 h 307"/>
                    <a:gd name="T116" fmla="*/ 89 w 89"/>
                    <a:gd name="T117" fmla="*/ 307 h 30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9" h="307">
                      <a:moveTo>
                        <a:pt x="6" y="101"/>
                      </a:moveTo>
                      <a:lnTo>
                        <a:pt x="6" y="101"/>
                      </a:lnTo>
                      <a:lnTo>
                        <a:pt x="12" y="53"/>
                      </a:lnTo>
                      <a:lnTo>
                        <a:pt x="24" y="18"/>
                      </a:lnTo>
                      <a:lnTo>
                        <a:pt x="42" y="0"/>
                      </a:lnTo>
                      <a:lnTo>
                        <a:pt x="48" y="6"/>
                      </a:lnTo>
                      <a:lnTo>
                        <a:pt x="60" y="12"/>
                      </a:lnTo>
                      <a:lnTo>
                        <a:pt x="78" y="53"/>
                      </a:lnTo>
                      <a:lnTo>
                        <a:pt x="83" y="101"/>
                      </a:lnTo>
                      <a:lnTo>
                        <a:pt x="89" y="154"/>
                      </a:lnTo>
                      <a:lnTo>
                        <a:pt x="83" y="213"/>
                      </a:lnTo>
                      <a:lnTo>
                        <a:pt x="78" y="260"/>
                      </a:lnTo>
                      <a:lnTo>
                        <a:pt x="66" y="290"/>
                      </a:lnTo>
                      <a:lnTo>
                        <a:pt x="48" y="307"/>
                      </a:lnTo>
                      <a:lnTo>
                        <a:pt x="42" y="307"/>
                      </a:lnTo>
                      <a:lnTo>
                        <a:pt x="24" y="290"/>
                      </a:lnTo>
                      <a:lnTo>
                        <a:pt x="12" y="260"/>
                      </a:lnTo>
                      <a:lnTo>
                        <a:pt x="6" y="213"/>
                      </a:lnTo>
                      <a:lnTo>
                        <a:pt x="0" y="154"/>
                      </a:lnTo>
                      <a:lnTo>
                        <a:pt x="12" y="154"/>
                      </a:lnTo>
                      <a:lnTo>
                        <a:pt x="18" y="213"/>
                      </a:lnTo>
                      <a:lnTo>
                        <a:pt x="24" y="260"/>
                      </a:lnTo>
                      <a:lnTo>
                        <a:pt x="36" y="290"/>
                      </a:lnTo>
                      <a:lnTo>
                        <a:pt x="42" y="295"/>
                      </a:lnTo>
                      <a:lnTo>
                        <a:pt x="48" y="295"/>
                      </a:lnTo>
                      <a:lnTo>
                        <a:pt x="54" y="290"/>
                      </a:lnTo>
                      <a:lnTo>
                        <a:pt x="66" y="260"/>
                      </a:lnTo>
                      <a:lnTo>
                        <a:pt x="72" y="213"/>
                      </a:lnTo>
                      <a:lnTo>
                        <a:pt x="78" y="154"/>
                      </a:lnTo>
                      <a:lnTo>
                        <a:pt x="72" y="101"/>
                      </a:lnTo>
                      <a:lnTo>
                        <a:pt x="66" y="53"/>
                      </a:lnTo>
                      <a:lnTo>
                        <a:pt x="54" y="18"/>
                      </a:lnTo>
                      <a:lnTo>
                        <a:pt x="48" y="18"/>
                      </a:lnTo>
                      <a:lnTo>
                        <a:pt x="42" y="12"/>
                      </a:lnTo>
                      <a:lnTo>
                        <a:pt x="36" y="18"/>
                      </a:lnTo>
                      <a:lnTo>
                        <a:pt x="24" y="53"/>
                      </a:lnTo>
                      <a:lnTo>
                        <a:pt x="18" y="101"/>
                      </a:lnTo>
                      <a:lnTo>
                        <a:pt x="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1" name="Freeform 107"/>
                <p:cNvSpPr>
                  <a:spLocks/>
                </p:cNvSpPr>
                <p:nvPr/>
              </p:nvSpPr>
              <p:spPr bwMode="auto">
                <a:xfrm>
                  <a:off x="3057" y="2607"/>
                  <a:ext cx="18" cy="53"/>
                </a:xfrm>
                <a:custGeom>
                  <a:avLst/>
                  <a:gdLst>
                    <a:gd name="T0" fmla="*/ 0 w 18"/>
                    <a:gd name="T1" fmla="*/ 53 h 53"/>
                    <a:gd name="T2" fmla="*/ 0 w 18"/>
                    <a:gd name="T3" fmla="*/ 53 h 53"/>
                    <a:gd name="T4" fmla="*/ 6 w 18"/>
                    <a:gd name="T5" fmla="*/ 0 h 53"/>
                    <a:gd name="T6" fmla="*/ 18 w 18"/>
                    <a:gd name="T7" fmla="*/ 0 h 53"/>
                    <a:gd name="T8" fmla="*/ 12 w 18"/>
                    <a:gd name="T9" fmla="*/ 53 h 53"/>
                    <a:gd name="T10" fmla="*/ 0 w 18"/>
                    <a:gd name="T11" fmla="*/ 53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53"/>
                    <a:gd name="T20" fmla="*/ 18 w 1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6" y="0"/>
                      </a:lnTo>
                      <a:lnTo>
                        <a:pt x="18" y="0"/>
                      </a:lnTo>
                      <a:lnTo>
                        <a:pt x="12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2" name="Freeform 108"/>
                <p:cNvSpPr>
                  <a:spLocks/>
                </p:cNvSpPr>
                <p:nvPr/>
              </p:nvSpPr>
              <p:spPr bwMode="auto">
                <a:xfrm>
                  <a:off x="3170" y="2506"/>
                  <a:ext cx="90" cy="307"/>
                </a:xfrm>
                <a:custGeom>
                  <a:avLst/>
                  <a:gdLst>
                    <a:gd name="T0" fmla="*/ 6 w 90"/>
                    <a:gd name="T1" fmla="*/ 101 h 307"/>
                    <a:gd name="T2" fmla="*/ 6 w 90"/>
                    <a:gd name="T3" fmla="*/ 101 h 307"/>
                    <a:gd name="T4" fmla="*/ 12 w 90"/>
                    <a:gd name="T5" fmla="*/ 53 h 307"/>
                    <a:gd name="T6" fmla="*/ 24 w 90"/>
                    <a:gd name="T7" fmla="*/ 12 h 307"/>
                    <a:gd name="T8" fmla="*/ 42 w 90"/>
                    <a:gd name="T9" fmla="*/ 6 h 307"/>
                    <a:gd name="T10" fmla="*/ 48 w 90"/>
                    <a:gd name="T11" fmla="*/ 0 h 307"/>
                    <a:gd name="T12" fmla="*/ 66 w 90"/>
                    <a:gd name="T13" fmla="*/ 18 h 307"/>
                    <a:gd name="T14" fmla="*/ 78 w 90"/>
                    <a:gd name="T15" fmla="*/ 53 h 307"/>
                    <a:gd name="T16" fmla="*/ 84 w 90"/>
                    <a:gd name="T17" fmla="*/ 101 h 307"/>
                    <a:gd name="T18" fmla="*/ 90 w 90"/>
                    <a:gd name="T19" fmla="*/ 154 h 307"/>
                    <a:gd name="T20" fmla="*/ 84 w 90"/>
                    <a:gd name="T21" fmla="*/ 213 h 307"/>
                    <a:gd name="T22" fmla="*/ 78 w 90"/>
                    <a:gd name="T23" fmla="*/ 260 h 307"/>
                    <a:gd name="T24" fmla="*/ 66 w 90"/>
                    <a:gd name="T25" fmla="*/ 290 h 307"/>
                    <a:gd name="T26" fmla="*/ 48 w 90"/>
                    <a:gd name="T27" fmla="*/ 307 h 307"/>
                    <a:gd name="T28" fmla="*/ 42 w 90"/>
                    <a:gd name="T29" fmla="*/ 307 h 307"/>
                    <a:gd name="T30" fmla="*/ 24 w 90"/>
                    <a:gd name="T31" fmla="*/ 290 h 307"/>
                    <a:gd name="T32" fmla="*/ 12 w 90"/>
                    <a:gd name="T33" fmla="*/ 260 h 307"/>
                    <a:gd name="T34" fmla="*/ 6 w 90"/>
                    <a:gd name="T35" fmla="*/ 213 h 307"/>
                    <a:gd name="T36" fmla="*/ 0 w 90"/>
                    <a:gd name="T37" fmla="*/ 154 h 307"/>
                    <a:gd name="T38" fmla="*/ 12 w 90"/>
                    <a:gd name="T39" fmla="*/ 154 h 307"/>
                    <a:gd name="T40" fmla="*/ 18 w 90"/>
                    <a:gd name="T41" fmla="*/ 213 h 307"/>
                    <a:gd name="T42" fmla="*/ 24 w 90"/>
                    <a:gd name="T43" fmla="*/ 260 h 307"/>
                    <a:gd name="T44" fmla="*/ 36 w 90"/>
                    <a:gd name="T45" fmla="*/ 290 h 307"/>
                    <a:gd name="T46" fmla="*/ 42 w 90"/>
                    <a:gd name="T47" fmla="*/ 295 h 307"/>
                    <a:gd name="T48" fmla="*/ 48 w 90"/>
                    <a:gd name="T49" fmla="*/ 295 h 307"/>
                    <a:gd name="T50" fmla="*/ 54 w 90"/>
                    <a:gd name="T51" fmla="*/ 290 h 307"/>
                    <a:gd name="T52" fmla="*/ 66 w 90"/>
                    <a:gd name="T53" fmla="*/ 260 h 307"/>
                    <a:gd name="T54" fmla="*/ 72 w 90"/>
                    <a:gd name="T55" fmla="*/ 213 h 307"/>
                    <a:gd name="T56" fmla="*/ 78 w 90"/>
                    <a:gd name="T57" fmla="*/ 154 h 307"/>
                    <a:gd name="T58" fmla="*/ 72 w 90"/>
                    <a:gd name="T59" fmla="*/ 101 h 307"/>
                    <a:gd name="T60" fmla="*/ 66 w 90"/>
                    <a:gd name="T61" fmla="*/ 53 h 307"/>
                    <a:gd name="T62" fmla="*/ 54 w 90"/>
                    <a:gd name="T63" fmla="*/ 18 h 307"/>
                    <a:gd name="T64" fmla="*/ 48 w 90"/>
                    <a:gd name="T65" fmla="*/ 12 h 307"/>
                    <a:gd name="T66" fmla="*/ 42 w 90"/>
                    <a:gd name="T67" fmla="*/ 18 h 307"/>
                    <a:gd name="T68" fmla="*/ 30 w 90"/>
                    <a:gd name="T69" fmla="*/ 18 h 307"/>
                    <a:gd name="T70" fmla="*/ 24 w 90"/>
                    <a:gd name="T71" fmla="*/ 53 h 307"/>
                    <a:gd name="T72" fmla="*/ 18 w 90"/>
                    <a:gd name="T73" fmla="*/ 101 h 307"/>
                    <a:gd name="T74" fmla="*/ 6 w 90"/>
                    <a:gd name="T75" fmla="*/ 101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"/>
                    <a:gd name="T115" fmla="*/ 0 h 307"/>
                    <a:gd name="T116" fmla="*/ 90 w 90"/>
                    <a:gd name="T117" fmla="*/ 307 h 30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" h="307">
                      <a:moveTo>
                        <a:pt x="6" y="101"/>
                      </a:moveTo>
                      <a:lnTo>
                        <a:pt x="6" y="101"/>
                      </a:lnTo>
                      <a:lnTo>
                        <a:pt x="12" y="53"/>
                      </a:lnTo>
                      <a:lnTo>
                        <a:pt x="24" y="12"/>
                      </a:lnTo>
                      <a:lnTo>
                        <a:pt x="42" y="6"/>
                      </a:lnTo>
                      <a:lnTo>
                        <a:pt x="48" y="0"/>
                      </a:lnTo>
                      <a:lnTo>
                        <a:pt x="66" y="18"/>
                      </a:lnTo>
                      <a:lnTo>
                        <a:pt x="78" y="53"/>
                      </a:lnTo>
                      <a:lnTo>
                        <a:pt x="84" y="101"/>
                      </a:lnTo>
                      <a:lnTo>
                        <a:pt x="90" y="154"/>
                      </a:lnTo>
                      <a:lnTo>
                        <a:pt x="84" y="213"/>
                      </a:lnTo>
                      <a:lnTo>
                        <a:pt x="78" y="260"/>
                      </a:lnTo>
                      <a:lnTo>
                        <a:pt x="66" y="290"/>
                      </a:lnTo>
                      <a:lnTo>
                        <a:pt x="48" y="307"/>
                      </a:lnTo>
                      <a:lnTo>
                        <a:pt x="42" y="307"/>
                      </a:lnTo>
                      <a:lnTo>
                        <a:pt x="24" y="290"/>
                      </a:lnTo>
                      <a:lnTo>
                        <a:pt x="12" y="260"/>
                      </a:lnTo>
                      <a:lnTo>
                        <a:pt x="6" y="213"/>
                      </a:lnTo>
                      <a:lnTo>
                        <a:pt x="0" y="154"/>
                      </a:lnTo>
                      <a:lnTo>
                        <a:pt x="12" y="154"/>
                      </a:lnTo>
                      <a:lnTo>
                        <a:pt x="18" y="213"/>
                      </a:lnTo>
                      <a:lnTo>
                        <a:pt x="24" y="260"/>
                      </a:lnTo>
                      <a:lnTo>
                        <a:pt x="36" y="290"/>
                      </a:lnTo>
                      <a:lnTo>
                        <a:pt x="42" y="295"/>
                      </a:lnTo>
                      <a:lnTo>
                        <a:pt x="48" y="295"/>
                      </a:lnTo>
                      <a:lnTo>
                        <a:pt x="54" y="290"/>
                      </a:lnTo>
                      <a:lnTo>
                        <a:pt x="66" y="260"/>
                      </a:lnTo>
                      <a:lnTo>
                        <a:pt x="72" y="213"/>
                      </a:lnTo>
                      <a:lnTo>
                        <a:pt x="78" y="154"/>
                      </a:lnTo>
                      <a:lnTo>
                        <a:pt x="72" y="101"/>
                      </a:lnTo>
                      <a:lnTo>
                        <a:pt x="66" y="53"/>
                      </a:lnTo>
                      <a:lnTo>
                        <a:pt x="54" y="18"/>
                      </a:lnTo>
                      <a:lnTo>
                        <a:pt x="48" y="12"/>
                      </a:lnTo>
                      <a:lnTo>
                        <a:pt x="42" y="18"/>
                      </a:lnTo>
                      <a:lnTo>
                        <a:pt x="30" y="18"/>
                      </a:lnTo>
                      <a:lnTo>
                        <a:pt x="24" y="53"/>
                      </a:lnTo>
                      <a:lnTo>
                        <a:pt x="18" y="101"/>
                      </a:lnTo>
                      <a:lnTo>
                        <a:pt x="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3" name="Freeform 109"/>
                <p:cNvSpPr>
                  <a:spLocks/>
                </p:cNvSpPr>
                <p:nvPr/>
              </p:nvSpPr>
              <p:spPr bwMode="auto">
                <a:xfrm>
                  <a:off x="3170" y="2607"/>
                  <a:ext cx="18" cy="53"/>
                </a:xfrm>
                <a:custGeom>
                  <a:avLst/>
                  <a:gdLst>
                    <a:gd name="T0" fmla="*/ 0 w 18"/>
                    <a:gd name="T1" fmla="*/ 53 h 53"/>
                    <a:gd name="T2" fmla="*/ 0 w 18"/>
                    <a:gd name="T3" fmla="*/ 53 h 53"/>
                    <a:gd name="T4" fmla="*/ 6 w 18"/>
                    <a:gd name="T5" fmla="*/ 0 h 53"/>
                    <a:gd name="T6" fmla="*/ 18 w 18"/>
                    <a:gd name="T7" fmla="*/ 0 h 53"/>
                    <a:gd name="T8" fmla="*/ 12 w 18"/>
                    <a:gd name="T9" fmla="*/ 53 h 53"/>
                    <a:gd name="T10" fmla="*/ 0 w 18"/>
                    <a:gd name="T11" fmla="*/ 53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53"/>
                    <a:gd name="T20" fmla="*/ 18 w 1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6" y="0"/>
                      </a:lnTo>
                      <a:lnTo>
                        <a:pt x="18" y="0"/>
                      </a:lnTo>
                      <a:lnTo>
                        <a:pt x="12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4" name="Freeform 110"/>
                <p:cNvSpPr>
                  <a:spLocks/>
                </p:cNvSpPr>
                <p:nvPr/>
              </p:nvSpPr>
              <p:spPr bwMode="auto">
                <a:xfrm>
                  <a:off x="3099" y="2477"/>
                  <a:ext cx="125" cy="47"/>
                </a:xfrm>
                <a:custGeom>
                  <a:avLst/>
                  <a:gdLst>
                    <a:gd name="T0" fmla="*/ 0 w 125"/>
                    <a:gd name="T1" fmla="*/ 29 h 47"/>
                    <a:gd name="T2" fmla="*/ 24 w 125"/>
                    <a:gd name="T3" fmla="*/ 12 h 47"/>
                    <a:gd name="T4" fmla="*/ 59 w 125"/>
                    <a:gd name="T5" fmla="*/ 0 h 47"/>
                    <a:gd name="T6" fmla="*/ 95 w 125"/>
                    <a:gd name="T7" fmla="*/ 18 h 47"/>
                    <a:gd name="T8" fmla="*/ 125 w 125"/>
                    <a:gd name="T9" fmla="*/ 35 h 47"/>
                    <a:gd name="T10" fmla="*/ 125 w 125"/>
                    <a:gd name="T11" fmla="*/ 47 h 47"/>
                    <a:gd name="T12" fmla="*/ 95 w 125"/>
                    <a:gd name="T13" fmla="*/ 29 h 47"/>
                    <a:gd name="T14" fmla="*/ 59 w 125"/>
                    <a:gd name="T15" fmla="*/ 12 h 47"/>
                    <a:gd name="T16" fmla="*/ 24 w 125"/>
                    <a:gd name="T17" fmla="*/ 23 h 47"/>
                    <a:gd name="T18" fmla="*/ 0 w 125"/>
                    <a:gd name="T19" fmla="*/ 41 h 47"/>
                    <a:gd name="T20" fmla="*/ 0 w 125"/>
                    <a:gd name="T21" fmla="*/ 2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5"/>
                    <a:gd name="T34" fmla="*/ 0 h 47"/>
                    <a:gd name="T35" fmla="*/ 125 w 125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5" h="47">
                      <a:moveTo>
                        <a:pt x="0" y="29"/>
                      </a:moveTo>
                      <a:lnTo>
                        <a:pt x="24" y="12"/>
                      </a:lnTo>
                      <a:lnTo>
                        <a:pt x="59" y="0"/>
                      </a:lnTo>
                      <a:lnTo>
                        <a:pt x="95" y="18"/>
                      </a:lnTo>
                      <a:lnTo>
                        <a:pt x="125" y="35"/>
                      </a:lnTo>
                      <a:lnTo>
                        <a:pt x="125" y="47"/>
                      </a:lnTo>
                      <a:lnTo>
                        <a:pt x="95" y="29"/>
                      </a:lnTo>
                      <a:lnTo>
                        <a:pt x="59" y="12"/>
                      </a:lnTo>
                      <a:lnTo>
                        <a:pt x="24" y="23"/>
                      </a:lnTo>
                      <a:lnTo>
                        <a:pt x="0" y="4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5" name="Freeform 111"/>
                <p:cNvSpPr>
                  <a:spLocks/>
                </p:cNvSpPr>
                <p:nvPr/>
              </p:nvSpPr>
              <p:spPr bwMode="auto">
                <a:xfrm>
                  <a:off x="2979" y="2471"/>
                  <a:ext cx="120" cy="47"/>
                </a:xfrm>
                <a:custGeom>
                  <a:avLst/>
                  <a:gdLst>
                    <a:gd name="T0" fmla="*/ 0 w 120"/>
                    <a:gd name="T1" fmla="*/ 29 h 47"/>
                    <a:gd name="T2" fmla="*/ 24 w 120"/>
                    <a:gd name="T3" fmla="*/ 12 h 47"/>
                    <a:gd name="T4" fmla="*/ 54 w 120"/>
                    <a:gd name="T5" fmla="*/ 0 h 47"/>
                    <a:gd name="T6" fmla="*/ 90 w 120"/>
                    <a:gd name="T7" fmla="*/ 18 h 47"/>
                    <a:gd name="T8" fmla="*/ 120 w 120"/>
                    <a:gd name="T9" fmla="*/ 35 h 47"/>
                    <a:gd name="T10" fmla="*/ 120 w 120"/>
                    <a:gd name="T11" fmla="*/ 47 h 47"/>
                    <a:gd name="T12" fmla="*/ 90 w 120"/>
                    <a:gd name="T13" fmla="*/ 29 h 47"/>
                    <a:gd name="T14" fmla="*/ 54 w 120"/>
                    <a:gd name="T15" fmla="*/ 12 h 47"/>
                    <a:gd name="T16" fmla="*/ 24 w 120"/>
                    <a:gd name="T17" fmla="*/ 24 h 47"/>
                    <a:gd name="T18" fmla="*/ 0 w 120"/>
                    <a:gd name="T19" fmla="*/ 41 h 47"/>
                    <a:gd name="T20" fmla="*/ 0 w 120"/>
                    <a:gd name="T21" fmla="*/ 2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0"/>
                    <a:gd name="T34" fmla="*/ 0 h 47"/>
                    <a:gd name="T35" fmla="*/ 120 w 120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0" h="47">
                      <a:moveTo>
                        <a:pt x="0" y="29"/>
                      </a:moveTo>
                      <a:lnTo>
                        <a:pt x="24" y="12"/>
                      </a:lnTo>
                      <a:lnTo>
                        <a:pt x="54" y="0"/>
                      </a:lnTo>
                      <a:lnTo>
                        <a:pt x="90" y="18"/>
                      </a:lnTo>
                      <a:lnTo>
                        <a:pt x="120" y="35"/>
                      </a:lnTo>
                      <a:lnTo>
                        <a:pt x="120" y="47"/>
                      </a:lnTo>
                      <a:lnTo>
                        <a:pt x="90" y="29"/>
                      </a:lnTo>
                      <a:lnTo>
                        <a:pt x="54" y="12"/>
                      </a:lnTo>
                      <a:lnTo>
                        <a:pt x="24" y="24"/>
                      </a:lnTo>
                      <a:lnTo>
                        <a:pt x="0" y="4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6" name="Freeform 112"/>
                <p:cNvSpPr>
                  <a:spLocks/>
                </p:cNvSpPr>
                <p:nvPr/>
              </p:nvSpPr>
              <p:spPr bwMode="auto">
                <a:xfrm>
                  <a:off x="3296" y="2512"/>
                  <a:ext cx="89" cy="307"/>
                </a:xfrm>
                <a:custGeom>
                  <a:avLst/>
                  <a:gdLst>
                    <a:gd name="T0" fmla="*/ 6 w 89"/>
                    <a:gd name="T1" fmla="*/ 101 h 307"/>
                    <a:gd name="T2" fmla="*/ 6 w 89"/>
                    <a:gd name="T3" fmla="*/ 101 h 307"/>
                    <a:gd name="T4" fmla="*/ 12 w 89"/>
                    <a:gd name="T5" fmla="*/ 53 h 307"/>
                    <a:gd name="T6" fmla="*/ 24 w 89"/>
                    <a:gd name="T7" fmla="*/ 18 h 307"/>
                    <a:gd name="T8" fmla="*/ 41 w 89"/>
                    <a:gd name="T9" fmla="*/ 0 h 307"/>
                    <a:gd name="T10" fmla="*/ 47 w 89"/>
                    <a:gd name="T11" fmla="*/ 6 h 307"/>
                    <a:gd name="T12" fmla="*/ 59 w 89"/>
                    <a:gd name="T13" fmla="*/ 12 h 307"/>
                    <a:gd name="T14" fmla="*/ 77 w 89"/>
                    <a:gd name="T15" fmla="*/ 53 h 307"/>
                    <a:gd name="T16" fmla="*/ 83 w 89"/>
                    <a:gd name="T17" fmla="*/ 101 h 307"/>
                    <a:gd name="T18" fmla="*/ 89 w 89"/>
                    <a:gd name="T19" fmla="*/ 154 h 307"/>
                    <a:gd name="T20" fmla="*/ 83 w 89"/>
                    <a:gd name="T21" fmla="*/ 213 h 307"/>
                    <a:gd name="T22" fmla="*/ 77 w 89"/>
                    <a:gd name="T23" fmla="*/ 260 h 307"/>
                    <a:gd name="T24" fmla="*/ 65 w 89"/>
                    <a:gd name="T25" fmla="*/ 289 h 307"/>
                    <a:gd name="T26" fmla="*/ 47 w 89"/>
                    <a:gd name="T27" fmla="*/ 307 h 307"/>
                    <a:gd name="T28" fmla="*/ 41 w 89"/>
                    <a:gd name="T29" fmla="*/ 307 h 307"/>
                    <a:gd name="T30" fmla="*/ 24 w 89"/>
                    <a:gd name="T31" fmla="*/ 289 h 307"/>
                    <a:gd name="T32" fmla="*/ 12 w 89"/>
                    <a:gd name="T33" fmla="*/ 260 h 307"/>
                    <a:gd name="T34" fmla="*/ 6 w 89"/>
                    <a:gd name="T35" fmla="*/ 213 h 307"/>
                    <a:gd name="T36" fmla="*/ 0 w 89"/>
                    <a:gd name="T37" fmla="*/ 154 h 307"/>
                    <a:gd name="T38" fmla="*/ 12 w 89"/>
                    <a:gd name="T39" fmla="*/ 154 h 307"/>
                    <a:gd name="T40" fmla="*/ 18 w 89"/>
                    <a:gd name="T41" fmla="*/ 213 h 307"/>
                    <a:gd name="T42" fmla="*/ 24 w 89"/>
                    <a:gd name="T43" fmla="*/ 260 h 307"/>
                    <a:gd name="T44" fmla="*/ 36 w 89"/>
                    <a:gd name="T45" fmla="*/ 289 h 307"/>
                    <a:gd name="T46" fmla="*/ 41 w 89"/>
                    <a:gd name="T47" fmla="*/ 295 h 307"/>
                    <a:gd name="T48" fmla="*/ 47 w 89"/>
                    <a:gd name="T49" fmla="*/ 295 h 307"/>
                    <a:gd name="T50" fmla="*/ 53 w 89"/>
                    <a:gd name="T51" fmla="*/ 289 h 307"/>
                    <a:gd name="T52" fmla="*/ 65 w 89"/>
                    <a:gd name="T53" fmla="*/ 260 h 307"/>
                    <a:gd name="T54" fmla="*/ 71 w 89"/>
                    <a:gd name="T55" fmla="*/ 213 h 307"/>
                    <a:gd name="T56" fmla="*/ 77 w 89"/>
                    <a:gd name="T57" fmla="*/ 154 h 307"/>
                    <a:gd name="T58" fmla="*/ 71 w 89"/>
                    <a:gd name="T59" fmla="*/ 101 h 307"/>
                    <a:gd name="T60" fmla="*/ 65 w 89"/>
                    <a:gd name="T61" fmla="*/ 53 h 307"/>
                    <a:gd name="T62" fmla="*/ 53 w 89"/>
                    <a:gd name="T63" fmla="*/ 18 h 307"/>
                    <a:gd name="T64" fmla="*/ 47 w 89"/>
                    <a:gd name="T65" fmla="*/ 18 h 307"/>
                    <a:gd name="T66" fmla="*/ 41 w 89"/>
                    <a:gd name="T67" fmla="*/ 12 h 307"/>
                    <a:gd name="T68" fmla="*/ 36 w 89"/>
                    <a:gd name="T69" fmla="*/ 18 h 307"/>
                    <a:gd name="T70" fmla="*/ 24 w 89"/>
                    <a:gd name="T71" fmla="*/ 53 h 307"/>
                    <a:gd name="T72" fmla="*/ 18 w 89"/>
                    <a:gd name="T73" fmla="*/ 101 h 307"/>
                    <a:gd name="T74" fmla="*/ 6 w 89"/>
                    <a:gd name="T75" fmla="*/ 101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9"/>
                    <a:gd name="T115" fmla="*/ 0 h 307"/>
                    <a:gd name="T116" fmla="*/ 89 w 89"/>
                    <a:gd name="T117" fmla="*/ 307 h 30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9" h="307">
                      <a:moveTo>
                        <a:pt x="6" y="101"/>
                      </a:moveTo>
                      <a:lnTo>
                        <a:pt x="6" y="101"/>
                      </a:lnTo>
                      <a:lnTo>
                        <a:pt x="12" y="53"/>
                      </a:lnTo>
                      <a:lnTo>
                        <a:pt x="24" y="18"/>
                      </a:lnTo>
                      <a:lnTo>
                        <a:pt x="41" y="0"/>
                      </a:lnTo>
                      <a:lnTo>
                        <a:pt x="47" y="6"/>
                      </a:lnTo>
                      <a:lnTo>
                        <a:pt x="59" y="12"/>
                      </a:lnTo>
                      <a:lnTo>
                        <a:pt x="77" y="53"/>
                      </a:lnTo>
                      <a:lnTo>
                        <a:pt x="83" y="101"/>
                      </a:lnTo>
                      <a:lnTo>
                        <a:pt x="89" y="154"/>
                      </a:lnTo>
                      <a:lnTo>
                        <a:pt x="83" y="213"/>
                      </a:lnTo>
                      <a:lnTo>
                        <a:pt x="77" y="260"/>
                      </a:lnTo>
                      <a:lnTo>
                        <a:pt x="65" y="289"/>
                      </a:lnTo>
                      <a:lnTo>
                        <a:pt x="47" y="307"/>
                      </a:lnTo>
                      <a:lnTo>
                        <a:pt x="41" y="307"/>
                      </a:lnTo>
                      <a:lnTo>
                        <a:pt x="24" y="289"/>
                      </a:lnTo>
                      <a:lnTo>
                        <a:pt x="12" y="260"/>
                      </a:lnTo>
                      <a:lnTo>
                        <a:pt x="6" y="213"/>
                      </a:lnTo>
                      <a:lnTo>
                        <a:pt x="0" y="154"/>
                      </a:lnTo>
                      <a:lnTo>
                        <a:pt x="12" y="154"/>
                      </a:lnTo>
                      <a:lnTo>
                        <a:pt x="18" y="213"/>
                      </a:lnTo>
                      <a:lnTo>
                        <a:pt x="24" y="260"/>
                      </a:lnTo>
                      <a:lnTo>
                        <a:pt x="36" y="289"/>
                      </a:lnTo>
                      <a:lnTo>
                        <a:pt x="41" y="295"/>
                      </a:lnTo>
                      <a:lnTo>
                        <a:pt x="47" y="295"/>
                      </a:lnTo>
                      <a:lnTo>
                        <a:pt x="53" y="289"/>
                      </a:lnTo>
                      <a:lnTo>
                        <a:pt x="65" y="260"/>
                      </a:lnTo>
                      <a:lnTo>
                        <a:pt x="71" y="213"/>
                      </a:lnTo>
                      <a:lnTo>
                        <a:pt x="77" y="154"/>
                      </a:lnTo>
                      <a:lnTo>
                        <a:pt x="71" y="101"/>
                      </a:lnTo>
                      <a:lnTo>
                        <a:pt x="65" y="53"/>
                      </a:lnTo>
                      <a:lnTo>
                        <a:pt x="53" y="18"/>
                      </a:lnTo>
                      <a:lnTo>
                        <a:pt x="47" y="18"/>
                      </a:lnTo>
                      <a:lnTo>
                        <a:pt x="41" y="12"/>
                      </a:lnTo>
                      <a:lnTo>
                        <a:pt x="36" y="18"/>
                      </a:lnTo>
                      <a:lnTo>
                        <a:pt x="24" y="53"/>
                      </a:lnTo>
                      <a:lnTo>
                        <a:pt x="18" y="101"/>
                      </a:lnTo>
                      <a:lnTo>
                        <a:pt x="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7" name="Freeform 113"/>
                <p:cNvSpPr>
                  <a:spLocks/>
                </p:cNvSpPr>
                <p:nvPr/>
              </p:nvSpPr>
              <p:spPr bwMode="auto">
                <a:xfrm>
                  <a:off x="3296" y="2613"/>
                  <a:ext cx="18" cy="53"/>
                </a:xfrm>
                <a:custGeom>
                  <a:avLst/>
                  <a:gdLst>
                    <a:gd name="T0" fmla="*/ 0 w 18"/>
                    <a:gd name="T1" fmla="*/ 53 h 53"/>
                    <a:gd name="T2" fmla="*/ 0 w 18"/>
                    <a:gd name="T3" fmla="*/ 53 h 53"/>
                    <a:gd name="T4" fmla="*/ 6 w 18"/>
                    <a:gd name="T5" fmla="*/ 0 h 53"/>
                    <a:gd name="T6" fmla="*/ 18 w 18"/>
                    <a:gd name="T7" fmla="*/ 0 h 53"/>
                    <a:gd name="T8" fmla="*/ 12 w 18"/>
                    <a:gd name="T9" fmla="*/ 53 h 53"/>
                    <a:gd name="T10" fmla="*/ 0 w 18"/>
                    <a:gd name="T11" fmla="*/ 53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53"/>
                    <a:gd name="T20" fmla="*/ 18 w 1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6" y="0"/>
                      </a:lnTo>
                      <a:lnTo>
                        <a:pt x="18" y="0"/>
                      </a:lnTo>
                      <a:lnTo>
                        <a:pt x="12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8" name="Freeform 114"/>
                <p:cNvSpPr>
                  <a:spLocks/>
                </p:cNvSpPr>
                <p:nvPr/>
              </p:nvSpPr>
              <p:spPr bwMode="auto">
                <a:xfrm>
                  <a:off x="3409" y="2512"/>
                  <a:ext cx="90" cy="307"/>
                </a:xfrm>
                <a:custGeom>
                  <a:avLst/>
                  <a:gdLst>
                    <a:gd name="T0" fmla="*/ 6 w 90"/>
                    <a:gd name="T1" fmla="*/ 101 h 307"/>
                    <a:gd name="T2" fmla="*/ 6 w 90"/>
                    <a:gd name="T3" fmla="*/ 101 h 307"/>
                    <a:gd name="T4" fmla="*/ 12 w 90"/>
                    <a:gd name="T5" fmla="*/ 53 h 307"/>
                    <a:gd name="T6" fmla="*/ 24 w 90"/>
                    <a:gd name="T7" fmla="*/ 18 h 307"/>
                    <a:gd name="T8" fmla="*/ 42 w 90"/>
                    <a:gd name="T9" fmla="*/ 0 h 307"/>
                    <a:gd name="T10" fmla="*/ 48 w 90"/>
                    <a:gd name="T11" fmla="*/ 6 h 307"/>
                    <a:gd name="T12" fmla="*/ 60 w 90"/>
                    <a:gd name="T13" fmla="*/ 12 h 307"/>
                    <a:gd name="T14" fmla="*/ 78 w 90"/>
                    <a:gd name="T15" fmla="*/ 53 h 307"/>
                    <a:gd name="T16" fmla="*/ 84 w 90"/>
                    <a:gd name="T17" fmla="*/ 101 h 307"/>
                    <a:gd name="T18" fmla="*/ 90 w 90"/>
                    <a:gd name="T19" fmla="*/ 154 h 307"/>
                    <a:gd name="T20" fmla="*/ 84 w 90"/>
                    <a:gd name="T21" fmla="*/ 213 h 307"/>
                    <a:gd name="T22" fmla="*/ 78 w 90"/>
                    <a:gd name="T23" fmla="*/ 260 h 307"/>
                    <a:gd name="T24" fmla="*/ 66 w 90"/>
                    <a:gd name="T25" fmla="*/ 289 h 307"/>
                    <a:gd name="T26" fmla="*/ 48 w 90"/>
                    <a:gd name="T27" fmla="*/ 307 h 307"/>
                    <a:gd name="T28" fmla="*/ 42 w 90"/>
                    <a:gd name="T29" fmla="*/ 307 h 307"/>
                    <a:gd name="T30" fmla="*/ 24 w 90"/>
                    <a:gd name="T31" fmla="*/ 289 h 307"/>
                    <a:gd name="T32" fmla="*/ 12 w 90"/>
                    <a:gd name="T33" fmla="*/ 260 h 307"/>
                    <a:gd name="T34" fmla="*/ 6 w 90"/>
                    <a:gd name="T35" fmla="*/ 213 h 307"/>
                    <a:gd name="T36" fmla="*/ 0 w 90"/>
                    <a:gd name="T37" fmla="*/ 154 h 307"/>
                    <a:gd name="T38" fmla="*/ 12 w 90"/>
                    <a:gd name="T39" fmla="*/ 154 h 307"/>
                    <a:gd name="T40" fmla="*/ 18 w 90"/>
                    <a:gd name="T41" fmla="*/ 213 h 307"/>
                    <a:gd name="T42" fmla="*/ 24 w 90"/>
                    <a:gd name="T43" fmla="*/ 260 h 307"/>
                    <a:gd name="T44" fmla="*/ 36 w 90"/>
                    <a:gd name="T45" fmla="*/ 289 h 307"/>
                    <a:gd name="T46" fmla="*/ 42 w 90"/>
                    <a:gd name="T47" fmla="*/ 295 h 307"/>
                    <a:gd name="T48" fmla="*/ 48 w 90"/>
                    <a:gd name="T49" fmla="*/ 295 h 307"/>
                    <a:gd name="T50" fmla="*/ 54 w 90"/>
                    <a:gd name="T51" fmla="*/ 289 h 307"/>
                    <a:gd name="T52" fmla="*/ 66 w 90"/>
                    <a:gd name="T53" fmla="*/ 260 h 307"/>
                    <a:gd name="T54" fmla="*/ 72 w 90"/>
                    <a:gd name="T55" fmla="*/ 213 h 307"/>
                    <a:gd name="T56" fmla="*/ 78 w 90"/>
                    <a:gd name="T57" fmla="*/ 154 h 307"/>
                    <a:gd name="T58" fmla="*/ 72 w 90"/>
                    <a:gd name="T59" fmla="*/ 101 h 307"/>
                    <a:gd name="T60" fmla="*/ 66 w 90"/>
                    <a:gd name="T61" fmla="*/ 53 h 307"/>
                    <a:gd name="T62" fmla="*/ 54 w 90"/>
                    <a:gd name="T63" fmla="*/ 18 h 307"/>
                    <a:gd name="T64" fmla="*/ 48 w 90"/>
                    <a:gd name="T65" fmla="*/ 18 h 307"/>
                    <a:gd name="T66" fmla="*/ 42 w 90"/>
                    <a:gd name="T67" fmla="*/ 12 h 307"/>
                    <a:gd name="T68" fmla="*/ 36 w 90"/>
                    <a:gd name="T69" fmla="*/ 18 h 307"/>
                    <a:gd name="T70" fmla="*/ 24 w 90"/>
                    <a:gd name="T71" fmla="*/ 53 h 307"/>
                    <a:gd name="T72" fmla="*/ 18 w 90"/>
                    <a:gd name="T73" fmla="*/ 101 h 307"/>
                    <a:gd name="T74" fmla="*/ 6 w 90"/>
                    <a:gd name="T75" fmla="*/ 101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"/>
                    <a:gd name="T115" fmla="*/ 0 h 307"/>
                    <a:gd name="T116" fmla="*/ 90 w 90"/>
                    <a:gd name="T117" fmla="*/ 307 h 30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" h="307">
                      <a:moveTo>
                        <a:pt x="6" y="101"/>
                      </a:moveTo>
                      <a:lnTo>
                        <a:pt x="6" y="101"/>
                      </a:lnTo>
                      <a:lnTo>
                        <a:pt x="12" y="53"/>
                      </a:lnTo>
                      <a:lnTo>
                        <a:pt x="24" y="18"/>
                      </a:lnTo>
                      <a:lnTo>
                        <a:pt x="42" y="0"/>
                      </a:lnTo>
                      <a:lnTo>
                        <a:pt x="48" y="6"/>
                      </a:lnTo>
                      <a:lnTo>
                        <a:pt x="60" y="12"/>
                      </a:lnTo>
                      <a:lnTo>
                        <a:pt x="78" y="53"/>
                      </a:lnTo>
                      <a:lnTo>
                        <a:pt x="84" y="101"/>
                      </a:lnTo>
                      <a:lnTo>
                        <a:pt x="90" y="154"/>
                      </a:lnTo>
                      <a:lnTo>
                        <a:pt x="84" y="213"/>
                      </a:lnTo>
                      <a:lnTo>
                        <a:pt x="78" y="260"/>
                      </a:lnTo>
                      <a:lnTo>
                        <a:pt x="66" y="289"/>
                      </a:lnTo>
                      <a:lnTo>
                        <a:pt x="48" y="307"/>
                      </a:lnTo>
                      <a:lnTo>
                        <a:pt x="42" y="307"/>
                      </a:lnTo>
                      <a:lnTo>
                        <a:pt x="24" y="289"/>
                      </a:lnTo>
                      <a:lnTo>
                        <a:pt x="12" y="260"/>
                      </a:lnTo>
                      <a:lnTo>
                        <a:pt x="6" y="213"/>
                      </a:lnTo>
                      <a:lnTo>
                        <a:pt x="0" y="154"/>
                      </a:lnTo>
                      <a:lnTo>
                        <a:pt x="12" y="154"/>
                      </a:lnTo>
                      <a:lnTo>
                        <a:pt x="18" y="213"/>
                      </a:lnTo>
                      <a:lnTo>
                        <a:pt x="24" y="260"/>
                      </a:lnTo>
                      <a:lnTo>
                        <a:pt x="36" y="289"/>
                      </a:lnTo>
                      <a:lnTo>
                        <a:pt x="42" y="295"/>
                      </a:lnTo>
                      <a:lnTo>
                        <a:pt x="48" y="295"/>
                      </a:lnTo>
                      <a:lnTo>
                        <a:pt x="54" y="289"/>
                      </a:lnTo>
                      <a:lnTo>
                        <a:pt x="66" y="260"/>
                      </a:lnTo>
                      <a:lnTo>
                        <a:pt x="72" y="213"/>
                      </a:lnTo>
                      <a:lnTo>
                        <a:pt x="78" y="154"/>
                      </a:lnTo>
                      <a:lnTo>
                        <a:pt x="72" y="101"/>
                      </a:lnTo>
                      <a:lnTo>
                        <a:pt x="66" y="53"/>
                      </a:lnTo>
                      <a:lnTo>
                        <a:pt x="54" y="18"/>
                      </a:lnTo>
                      <a:lnTo>
                        <a:pt x="48" y="18"/>
                      </a:lnTo>
                      <a:lnTo>
                        <a:pt x="42" y="12"/>
                      </a:lnTo>
                      <a:lnTo>
                        <a:pt x="36" y="18"/>
                      </a:lnTo>
                      <a:lnTo>
                        <a:pt x="24" y="53"/>
                      </a:lnTo>
                      <a:lnTo>
                        <a:pt x="18" y="101"/>
                      </a:lnTo>
                      <a:lnTo>
                        <a:pt x="6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09" name="Freeform 115"/>
                <p:cNvSpPr>
                  <a:spLocks/>
                </p:cNvSpPr>
                <p:nvPr/>
              </p:nvSpPr>
              <p:spPr bwMode="auto">
                <a:xfrm>
                  <a:off x="3409" y="2613"/>
                  <a:ext cx="18" cy="53"/>
                </a:xfrm>
                <a:custGeom>
                  <a:avLst/>
                  <a:gdLst>
                    <a:gd name="T0" fmla="*/ 0 w 18"/>
                    <a:gd name="T1" fmla="*/ 53 h 53"/>
                    <a:gd name="T2" fmla="*/ 0 w 18"/>
                    <a:gd name="T3" fmla="*/ 53 h 53"/>
                    <a:gd name="T4" fmla="*/ 6 w 18"/>
                    <a:gd name="T5" fmla="*/ 0 h 53"/>
                    <a:gd name="T6" fmla="*/ 18 w 18"/>
                    <a:gd name="T7" fmla="*/ 0 h 53"/>
                    <a:gd name="T8" fmla="*/ 12 w 18"/>
                    <a:gd name="T9" fmla="*/ 53 h 53"/>
                    <a:gd name="T10" fmla="*/ 0 w 18"/>
                    <a:gd name="T11" fmla="*/ 53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53"/>
                    <a:gd name="T20" fmla="*/ 18 w 18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6" y="0"/>
                      </a:lnTo>
                      <a:lnTo>
                        <a:pt x="18" y="0"/>
                      </a:lnTo>
                      <a:lnTo>
                        <a:pt x="12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0" name="Freeform 116"/>
                <p:cNvSpPr>
                  <a:spLocks/>
                </p:cNvSpPr>
                <p:nvPr/>
              </p:nvSpPr>
              <p:spPr bwMode="auto">
                <a:xfrm>
                  <a:off x="3337" y="2483"/>
                  <a:ext cx="126" cy="47"/>
                </a:xfrm>
                <a:custGeom>
                  <a:avLst/>
                  <a:gdLst>
                    <a:gd name="T0" fmla="*/ 0 w 126"/>
                    <a:gd name="T1" fmla="*/ 29 h 47"/>
                    <a:gd name="T2" fmla="*/ 24 w 126"/>
                    <a:gd name="T3" fmla="*/ 12 h 47"/>
                    <a:gd name="T4" fmla="*/ 60 w 126"/>
                    <a:gd name="T5" fmla="*/ 0 h 47"/>
                    <a:gd name="T6" fmla="*/ 96 w 126"/>
                    <a:gd name="T7" fmla="*/ 12 h 47"/>
                    <a:gd name="T8" fmla="*/ 126 w 126"/>
                    <a:gd name="T9" fmla="*/ 35 h 47"/>
                    <a:gd name="T10" fmla="*/ 126 w 126"/>
                    <a:gd name="T11" fmla="*/ 47 h 47"/>
                    <a:gd name="T12" fmla="*/ 96 w 126"/>
                    <a:gd name="T13" fmla="*/ 23 h 47"/>
                    <a:gd name="T14" fmla="*/ 60 w 126"/>
                    <a:gd name="T15" fmla="*/ 12 h 47"/>
                    <a:gd name="T16" fmla="*/ 24 w 126"/>
                    <a:gd name="T17" fmla="*/ 23 h 47"/>
                    <a:gd name="T18" fmla="*/ 0 w 126"/>
                    <a:gd name="T19" fmla="*/ 41 h 47"/>
                    <a:gd name="T20" fmla="*/ 0 w 126"/>
                    <a:gd name="T21" fmla="*/ 2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6"/>
                    <a:gd name="T34" fmla="*/ 0 h 47"/>
                    <a:gd name="T35" fmla="*/ 126 w 126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6" h="47">
                      <a:moveTo>
                        <a:pt x="0" y="29"/>
                      </a:moveTo>
                      <a:lnTo>
                        <a:pt x="24" y="12"/>
                      </a:lnTo>
                      <a:lnTo>
                        <a:pt x="60" y="0"/>
                      </a:lnTo>
                      <a:lnTo>
                        <a:pt x="96" y="12"/>
                      </a:lnTo>
                      <a:lnTo>
                        <a:pt x="126" y="35"/>
                      </a:lnTo>
                      <a:lnTo>
                        <a:pt x="126" y="47"/>
                      </a:lnTo>
                      <a:lnTo>
                        <a:pt x="96" y="23"/>
                      </a:lnTo>
                      <a:lnTo>
                        <a:pt x="60" y="12"/>
                      </a:lnTo>
                      <a:lnTo>
                        <a:pt x="24" y="23"/>
                      </a:lnTo>
                      <a:lnTo>
                        <a:pt x="0" y="4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1" name="Freeform 117"/>
                <p:cNvSpPr>
                  <a:spLocks/>
                </p:cNvSpPr>
                <p:nvPr/>
              </p:nvSpPr>
              <p:spPr bwMode="auto">
                <a:xfrm>
                  <a:off x="3212" y="2477"/>
                  <a:ext cx="125" cy="47"/>
                </a:xfrm>
                <a:custGeom>
                  <a:avLst/>
                  <a:gdLst>
                    <a:gd name="T0" fmla="*/ 0 w 125"/>
                    <a:gd name="T1" fmla="*/ 29 h 47"/>
                    <a:gd name="T2" fmla="*/ 24 w 125"/>
                    <a:gd name="T3" fmla="*/ 12 h 47"/>
                    <a:gd name="T4" fmla="*/ 60 w 125"/>
                    <a:gd name="T5" fmla="*/ 0 h 47"/>
                    <a:gd name="T6" fmla="*/ 96 w 125"/>
                    <a:gd name="T7" fmla="*/ 18 h 47"/>
                    <a:gd name="T8" fmla="*/ 125 w 125"/>
                    <a:gd name="T9" fmla="*/ 35 h 47"/>
                    <a:gd name="T10" fmla="*/ 125 w 125"/>
                    <a:gd name="T11" fmla="*/ 47 h 47"/>
                    <a:gd name="T12" fmla="*/ 96 w 125"/>
                    <a:gd name="T13" fmla="*/ 29 h 47"/>
                    <a:gd name="T14" fmla="*/ 60 w 125"/>
                    <a:gd name="T15" fmla="*/ 12 h 47"/>
                    <a:gd name="T16" fmla="*/ 24 w 125"/>
                    <a:gd name="T17" fmla="*/ 23 h 47"/>
                    <a:gd name="T18" fmla="*/ 0 w 125"/>
                    <a:gd name="T19" fmla="*/ 41 h 47"/>
                    <a:gd name="T20" fmla="*/ 0 w 125"/>
                    <a:gd name="T21" fmla="*/ 2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5"/>
                    <a:gd name="T34" fmla="*/ 0 h 47"/>
                    <a:gd name="T35" fmla="*/ 125 w 125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5" h="47">
                      <a:moveTo>
                        <a:pt x="0" y="29"/>
                      </a:moveTo>
                      <a:lnTo>
                        <a:pt x="24" y="12"/>
                      </a:lnTo>
                      <a:lnTo>
                        <a:pt x="60" y="0"/>
                      </a:lnTo>
                      <a:lnTo>
                        <a:pt x="96" y="18"/>
                      </a:lnTo>
                      <a:lnTo>
                        <a:pt x="125" y="35"/>
                      </a:lnTo>
                      <a:lnTo>
                        <a:pt x="125" y="47"/>
                      </a:lnTo>
                      <a:lnTo>
                        <a:pt x="96" y="29"/>
                      </a:lnTo>
                      <a:lnTo>
                        <a:pt x="60" y="12"/>
                      </a:lnTo>
                      <a:lnTo>
                        <a:pt x="24" y="23"/>
                      </a:lnTo>
                      <a:lnTo>
                        <a:pt x="0" y="4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2" name="Freeform 118"/>
                <p:cNvSpPr>
                  <a:spLocks/>
                </p:cNvSpPr>
                <p:nvPr/>
              </p:nvSpPr>
              <p:spPr bwMode="auto">
                <a:xfrm>
                  <a:off x="3451" y="2483"/>
                  <a:ext cx="131" cy="53"/>
                </a:xfrm>
                <a:custGeom>
                  <a:avLst/>
                  <a:gdLst>
                    <a:gd name="T0" fmla="*/ 0 w 131"/>
                    <a:gd name="T1" fmla="*/ 23 h 53"/>
                    <a:gd name="T2" fmla="*/ 36 w 131"/>
                    <a:gd name="T3" fmla="*/ 0 h 53"/>
                    <a:gd name="T4" fmla="*/ 66 w 131"/>
                    <a:gd name="T5" fmla="*/ 0 h 53"/>
                    <a:gd name="T6" fmla="*/ 89 w 131"/>
                    <a:gd name="T7" fmla="*/ 0 h 53"/>
                    <a:gd name="T8" fmla="*/ 131 w 131"/>
                    <a:gd name="T9" fmla="*/ 35 h 53"/>
                    <a:gd name="T10" fmla="*/ 119 w 131"/>
                    <a:gd name="T11" fmla="*/ 53 h 53"/>
                    <a:gd name="T12" fmla="*/ 83 w 131"/>
                    <a:gd name="T13" fmla="*/ 23 h 53"/>
                    <a:gd name="T14" fmla="*/ 66 w 131"/>
                    <a:gd name="T15" fmla="*/ 23 h 53"/>
                    <a:gd name="T16" fmla="*/ 36 w 131"/>
                    <a:gd name="T17" fmla="*/ 23 h 53"/>
                    <a:gd name="T18" fmla="*/ 12 w 131"/>
                    <a:gd name="T19" fmla="*/ 41 h 53"/>
                    <a:gd name="T20" fmla="*/ 0 w 131"/>
                    <a:gd name="T21" fmla="*/ 23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1"/>
                    <a:gd name="T34" fmla="*/ 0 h 53"/>
                    <a:gd name="T35" fmla="*/ 131 w 131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1" h="53">
                      <a:moveTo>
                        <a:pt x="0" y="23"/>
                      </a:moveTo>
                      <a:lnTo>
                        <a:pt x="36" y="0"/>
                      </a:lnTo>
                      <a:lnTo>
                        <a:pt x="66" y="0"/>
                      </a:lnTo>
                      <a:lnTo>
                        <a:pt x="89" y="0"/>
                      </a:lnTo>
                      <a:lnTo>
                        <a:pt x="131" y="35"/>
                      </a:lnTo>
                      <a:lnTo>
                        <a:pt x="119" y="53"/>
                      </a:lnTo>
                      <a:lnTo>
                        <a:pt x="83" y="23"/>
                      </a:lnTo>
                      <a:lnTo>
                        <a:pt x="66" y="23"/>
                      </a:lnTo>
                      <a:lnTo>
                        <a:pt x="36" y="23"/>
                      </a:lnTo>
                      <a:lnTo>
                        <a:pt x="12" y="4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4313" name="Freeform 119"/>
                <p:cNvSpPr>
                  <a:spLocks/>
                </p:cNvSpPr>
                <p:nvPr/>
              </p:nvSpPr>
              <p:spPr bwMode="auto">
                <a:xfrm>
                  <a:off x="3564" y="2518"/>
                  <a:ext cx="60" cy="124"/>
                </a:xfrm>
                <a:custGeom>
                  <a:avLst/>
                  <a:gdLst>
                    <a:gd name="T0" fmla="*/ 18 w 60"/>
                    <a:gd name="T1" fmla="*/ 0 h 124"/>
                    <a:gd name="T2" fmla="*/ 36 w 60"/>
                    <a:gd name="T3" fmla="*/ 18 h 124"/>
                    <a:gd name="T4" fmla="*/ 48 w 60"/>
                    <a:gd name="T5" fmla="*/ 47 h 124"/>
                    <a:gd name="T6" fmla="*/ 54 w 60"/>
                    <a:gd name="T7" fmla="*/ 77 h 124"/>
                    <a:gd name="T8" fmla="*/ 54 w 60"/>
                    <a:gd name="T9" fmla="*/ 95 h 124"/>
                    <a:gd name="T10" fmla="*/ 60 w 60"/>
                    <a:gd name="T11" fmla="*/ 124 h 124"/>
                    <a:gd name="T12" fmla="*/ 36 w 60"/>
                    <a:gd name="T13" fmla="*/ 124 h 124"/>
                    <a:gd name="T14" fmla="*/ 30 w 60"/>
                    <a:gd name="T15" fmla="*/ 95 h 124"/>
                    <a:gd name="T16" fmla="*/ 30 w 60"/>
                    <a:gd name="T17" fmla="*/ 77 h 124"/>
                    <a:gd name="T18" fmla="*/ 24 w 60"/>
                    <a:gd name="T19" fmla="*/ 47 h 124"/>
                    <a:gd name="T20" fmla="*/ 18 w 60"/>
                    <a:gd name="T21" fmla="*/ 36 h 124"/>
                    <a:gd name="T22" fmla="*/ 0 w 60"/>
                    <a:gd name="T23" fmla="*/ 18 h 124"/>
                    <a:gd name="T24" fmla="*/ 18 w 60"/>
                    <a:gd name="T25" fmla="*/ 0 h 1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124"/>
                    <a:gd name="T41" fmla="*/ 60 w 60"/>
                    <a:gd name="T42" fmla="*/ 124 h 1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124">
                      <a:moveTo>
                        <a:pt x="18" y="0"/>
                      </a:moveTo>
                      <a:lnTo>
                        <a:pt x="36" y="18"/>
                      </a:lnTo>
                      <a:lnTo>
                        <a:pt x="48" y="47"/>
                      </a:lnTo>
                      <a:lnTo>
                        <a:pt x="54" y="77"/>
                      </a:lnTo>
                      <a:lnTo>
                        <a:pt x="54" y="95"/>
                      </a:lnTo>
                      <a:lnTo>
                        <a:pt x="60" y="124"/>
                      </a:lnTo>
                      <a:lnTo>
                        <a:pt x="36" y="124"/>
                      </a:lnTo>
                      <a:lnTo>
                        <a:pt x="30" y="95"/>
                      </a:lnTo>
                      <a:lnTo>
                        <a:pt x="30" y="77"/>
                      </a:lnTo>
                      <a:lnTo>
                        <a:pt x="24" y="47"/>
                      </a:lnTo>
                      <a:lnTo>
                        <a:pt x="18" y="36"/>
                      </a:lnTo>
                      <a:lnTo>
                        <a:pt x="0" y="1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</p:grpSp>
        <p:sp>
          <p:nvSpPr>
            <p:cNvPr id="54291" name="Oval 121"/>
            <p:cNvSpPr>
              <a:spLocks noChangeArrowheads="1"/>
            </p:cNvSpPr>
            <p:nvPr/>
          </p:nvSpPr>
          <p:spPr bwMode="auto">
            <a:xfrm>
              <a:off x="3535" y="2295"/>
              <a:ext cx="124" cy="124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2888" name="Oval 120"/>
          <p:cNvSpPr>
            <a:spLocks noChangeArrowheads="1"/>
          </p:cNvSpPr>
          <p:nvPr/>
        </p:nvSpPr>
        <p:spPr bwMode="auto">
          <a:xfrm>
            <a:off x="7663521" y="3773941"/>
            <a:ext cx="196850" cy="196850"/>
          </a:xfrm>
          <a:prstGeom prst="ellipse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657046" y="3097666"/>
            <a:ext cx="1206500" cy="2884487"/>
            <a:chOff x="3476" y="1878"/>
            <a:chExt cx="760" cy="1817"/>
          </a:xfrm>
        </p:grpSpPr>
        <p:sp>
          <p:nvSpPr>
            <p:cNvPr id="54287" name="Arc 68"/>
            <p:cNvSpPr>
              <a:spLocks/>
            </p:cNvSpPr>
            <p:nvPr/>
          </p:nvSpPr>
          <p:spPr bwMode="auto">
            <a:xfrm>
              <a:off x="3476" y="2840"/>
              <a:ext cx="575" cy="842"/>
            </a:xfrm>
            <a:custGeom>
              <a:avLst/>
              <a:gdLst>
                <a:gd name="T0" fmla="*/ 0 w 21344"/>
                <a:gd name="T1" fmla="*/ 0 h 21600"/>
                <a:gd name="T2" fmla="*/ 0 w 21344"/>
                <a:gd name="T3" fmla="*/ 0 h 21600"/>
                <a:gd name="T4" fmla="*/ 0 w 21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44"/>
                <a:gd name="T10" fmla="*/ 0 h 21600"/>
                <a:gd name="T11" fmla="*/ 21344 w 21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4" h="21600" fill="none" extrusionOk="0">
                  <a:moveTo>
                    <a:pt x="-1" y="0"/>
                  </a:moveTo>
                  <a:cubicBezTo>
                    <a:pt x="10649" y="0"/>
                    <a:pt x="19709" y="7761"/>
                    <a:pt x="21343" y="18284"/>
                  </a:cubicBezTo>
                </a:path>
                <a:path w="21344" h="21600" stroke="0" extrusionOk="0">
                  <a:moveTo>
                    <a:pt x="-1" y="0"/>
                  </a:moveTo>
                  <a:cubicBezTo>
                    <a:pt x="10649" y="0"/>
                    <a:pt x="19709" y="7761"/>
                    <a:pt x="21343" y="182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4288" name="Oval 69"/>
            <p:cNvSpPr>
              <a:spLocks noChangeArrowheads="1"/>
            </p:cNvSpPr>
            <p:nvPr/>
          </p:nvSpPr>
          <p:spPr bwMode="auto">
            <a:xfrm>
              <a:off x="3916" y="3375"/>
              <a:ext cx="320" cy="3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4289" name="Line 67">
              <a:hlinkClick r:id="rId4" action="ppaction://hlinkfile"/>
            </p:cNvPr>
            <p:cNvSpPr>
              <a:spLocks noChangeShapeType="1"/>
            </p:cNvSpPr>
            <p:nvPr/>
          </p:nvSpPr>
          <p:spPr bwMode="auto">
            <a:xfrm>
              <a:off x="3509" y="1878"/>
              <a:ext cx="0" cy="984"/>
            </a:xfrm>
            <a:prstGeom prst="line">
              <a:avLst/>
            </a:prstGeom>
            <a:noFill/>
            <a:ln w="1270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9" name="73 Grupo"/>
          <p:cNvGrpSpPr/>
          <p:nvPr/>
        </p:nvGrpSpPr>
        <p:grpSpPr>
          <a:xfrm>
            <a:off x="1987446" y="3016333"/>
            <a:ext cx="1235033" cy="997526"/>
            <a:chOff x="902525" y="2885705"/>
            <a:chExt cx="1235033" cy="997526"/>
          </a:xfrm>
        </p:grpSpPr>
        <p:sp>
          <p:nvSpPr>
            <p:cNvPr id="70" name="69 CuadroTexto"/>
            <p:cNvSpPr txBox="1"/>
            <p:nvPr/>
          </p:nvSpPr>
          <p:spPr>
            <a:xfrm>
              <a:off x="902525" y="2885705"/>
              <a:ext cx="1235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Hierro</a:t>
              </a:r>
            </a:p>
          </p:txBody>
        </p:sp>
        <p:cxnSp>
          <p:nvCxnSpPr>
            <p:cNvPr id="72" name="71 Conector recto de flecha"/>
            <p:cNvCxnSpPr/>
            <p:nvPr/>
          </p:nvCxnSpPr>
          <p:spPr>
            <a:xfrm>
              <a:off x="1270660" y="3182587"/>
              <a:ext cx="439387" cy="7006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61 Grupo"/>
          <p:cNvGrpSpPr/>
          <p:nvPr/>
        </p:nvGrpSpPr>
        <p:grpSpPr>
          <a:xfrm>
            <a:off x="3427175" y="783883"/>
            <a:ext cx="926431" cy="811316"/>
            <a:chOff x="1819740" y="3868968"/>
            <a:chExt cx="926431" cy="811316"/>
          </a:xfrm>
        </p:grpSpPr>
        <p:grpSp>
          <p:nvGrpSpPr>
            <p:cNvPr id="11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78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79" name="78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7" name="76 CuadroTexto"/>
            <p:cNvSpPr txBox="1"/>
            <p:nvPr/>
          </p:nvSpPr>
          <p:spPr>
            <a:xfrm rot="20353996">
              <a:off x="1819740" y="386896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12" name="56 Grupo"/>
          <p:cNvGrpSpPr/>
          <p:nvPr/>
        </p:nvGrpSpPr>
        <p:grpSpPr>
          <a:xfrm>
            <a:off x="3800869" y="1664381"/>
            <a:ext cx="522287" cy="363538"/>
            <a:chOff x="3262313" y="1657350"/>
            <a:chExt cx="522287" cy="363538"/>
          </a:xfrm>
          <a:solidFill>
            <a:schemeClr val="accent3"/>
          </a:solidFill>
        </p:grpSpPr>
        <p:sp>
          <p:nvSpPr>
            <p:cNvPr id="88" name="87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92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93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5" name="54 Grupo"/>
          <p:cNvGrpSpPr/>
          <p:nvPr/>
        </p:nvGrpSpPr>
        <p:grpSpPr>
          <a:xfrm>
            <a:off x="3721784" y="1544985"/>
            <a:ext cx="552841" cy="357188"/>
            <a:chOff x="2269079" y="1233404"/>
            <a:chExt cx="552841" cy="357188"/>
          </a:xfrm>
          <a:solidFill>
            <a:schemeClr val="accent3"/>
          </a:solidFill>
        </p:grpSpPr>
        <p:sp>
          <p:nvSpPr>
            <p:cNvPr id="81" name="80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2344082" y="1233404"/>
              <a:ext cx="477838" cy="357188"/>
              <a:chOff x="2140" y="1888"/>
              <a:chExt cx="182" cy="136"/>
            </a:xfrm>
            <a:grpFill/>
          </p:grpSpPr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 rot="2009152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85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6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54336" name="Oval 55"/>
          <p:cNvSpPr>
            <a:spLocks noChangeArrowheads="1"/>
          </p:cNvSpPr>
          <p:nvPr/>
        </p:nvSpPr>
        <p:spPr bwMode="auto">
          <a:xfrm>
            <a:off x="3674134" y="1841954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337" name="Oval 56"/>
          <p:cNvSpPr>
            <a:spLocks noChangeArrowheads="1"/>
          </p:cNvSpPr>
          <p:nvPr/>
        </p:nvSpPr>
        <p:spPr bwMode="auto">
          <a:xfrm>
            <a:off x="4218647" y="1841954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4" name="Doorbell.wav">
            <a:hlinkClick r:id="" action="ppaction://media"/>
          </p:cNvPr>
          <p:cNvPicPr>
            <a:picLocks noRot="1" noChangeAspect="1"/>
          </p:cNvPicPr>
          <p:nvPr>
            <a:wavAudioFile r:embed="rId1" name="Doorbell.wav"/>
          </p:nvPr>
        </p:nvPicPr>
        <p:blipFill>
          <a:blip r:embed="rId6" cstate="print"/>
          <a:stretch>
            <a:fillRect/>
          </a:stretch>
        </p:blipFill>
        <p:spPr>
          <a:xfrm>
            <a:off x="1866405" y="2124693"/>
            <a:ext cx="304800" cy="304800"/>
          </a:xfrm>
          <a:prstGeom prst="rect">
            <a:avLst/>
          </a:prstGeom>
        </p:spPr>
      </p:pic>
      <p:grpSp>
        <p:nvGrpSpPr>
          <p:cNvPr id="18" name="61 Grupo"/>
          <p:cNvGrpSpPr/>
          <p:nvPr/>
        </p:nvGrpSpPr>
        <p:grpSpPr>
          <a:xfrm>
            <a:off x="834088" y="2719562"/>
            <a:ext cx="926431" cy="811316"/>
            <a:chOff x="1819740" y="3868968"/>
            <a:chExt cx="926431" cy="811316"/>
          </a:xfrm>
        </p:grpSpPr>
        <p:grpSp>
          <p:nvGrpSpPr>
            <p:cNvPr id="19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96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97" name="96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5" name="94 CuadroTexto"/>
            <p:cNvSpPr txBox="1"/>
            <p:nvPr/>
          </p:nvSpPr>
          <p:spPr>
            <a:xfrm rot="20353996">
              <a:off x="1819740" y="386896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pic>
        <p:nvPicPr>
          <p:cNvPr id="32896" name="Picture 128" descr="MCj043034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084921" y="3472316"/>
            <a:ext cx="1177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97 CuadroTexto"/>
          <p:cNvSpPr txBox="1"/>
          <p:nvPr/>
        </p:nvSpPr>
        <p:spPr>
          <a:xfrm>
            <a:off x="4331369" y="2273968"/>
            <a:ext cx="1864895" cy="461665"/>
          </a:xfrm>
          <a:prstGeom prst="rect">
            <a:avLst/>
          </a:prstGeom>
          <a:solidFill>
            <a:srgbClr val="3EF4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Abrir altavoz</a:t>
            </a:r>
            <a:endParaRPr lang="es-ES_tradnl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9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69442" y="6063916"/>
            <a:ext cx="469231" cy="445168"/>
          </a:xfrm>
          <a:prstGeom prst="actionButtonForwardNext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2192E-6 L -0.01736 0.006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23542 -2.96296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21302 -3.7037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96"/>
                  </p:tgtEl>
                </p:cond>
              </p:nextCondLst>
            </p:seq>
          </p:childTnLst>
        </p:cTn>
      </p:par>
    </p:tnLst>
    <p:bldLst>
      <p:bldP spid="32770" grpId="0" animBg="1"/>
      <p:bldP spid="32770" grpId="1" animBg="1"/>
      <p:bldP spid="32888" grpId="0" animBg="1"/>
      <p:bldP spid="98" grpId="0" animBg="1"/>
      <p:bldP spid="98" grpId="1" animBg="1"/>
      <p:bldP spid="9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712788" y="0"/>
            <a:ext cx="79089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427" t="16533" r="54601" b="75867"/>
          <a:stretch>
            <a:fillRect/>
          </a:stretch>
        </p:blipFill>
        <p:spPr bwMode="auto">
          <a:xfrm>
            <a:off x="3590925" y="430213"/>
            <a:ext cx="1943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7800" t="40533" r="44749" b="52367"/>
          <a:stretch>
            <a:fillRect/>
          </a:stretch>
        </p:blipFill>
        <p:spPr bwMode="auto">
          <a:xfrm>
            <a:off x="842963" y="1444625"/>
            <a:ext cx="771842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8053" t="54140" r="44344" b="41214"/>
          <a:stretch>
            <a:fillRect/>
          </a:stretch>
        </p:blipFill>
        <p:spPr bwMode="auto">
          <a:xfrm>
            <a:off x="819150" y="2566988"/>
            <a:ext cx="776128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8053" t="65105" r="44344" b="30620"/>
          <a:stretch>
            <a:fillRect/>
          </a:stretch>
        </p:blipFill>
        <p:spPr bwMode="auto">
          <a:xfrm>
            <a:off x="819150" y="3302000"/>
            <a:ext cx="77612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64 Rectángulo"/>
          <p:cNvSpPr/>
          <p:nvPr/>
        </p:nvSpPr>
        <p:spPr>
          <a:xfrm>
            <a:off x="736270" y="783772"/>
            <a:ext cx="7612083" cy="581890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52475" y="5239143"/>
            <a:ext cx="7584002" cy="1351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301" name="Rectangle 14"/>
          <p:cNvSpPr>
            <a:spLocks noChangeArrowheads="1"/>
          </p:cNvSpPr>
          <p:nvPr/>
        </p:nvSpPr>
        <p:spPr bwMode="auto">
          <a:xfrm>
            <a:off x="0" y="0"/>
            <a:ext cx="9144000" cy="570015"/>
          </a:xfrm>
          <a:prstGeom prst="rect">
            <a:avLst/>
          </a:prstGeom>
          <a:solidFill>
            <a:srgbClr val="00009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Aplicación: grúas magnéti</a:t>
            </a:r>
            <a:r>
              <a:rPr lang="es-ES" sz="4000" dirty="0">
                <a:solidFill>
                  <a:srgbClr val="FFFFFF"/>
                </a:solidFill>
                <a:latin typeface="Times New Roman"/>
              </a:rPr>
              <a:t>cas</a:t>
            </a:r>
          </a:p>
        </p:txBody>
      </p:sp>
      <p:sp>
        <p:nvSpPr>
          <p:cNvPr id="55319" name="Line 27"/>
          <p:cNvSpPr>
            <a:spLocks noChangeShapeType="1"/>
          </p:cNvSpPr>
          <p:nvPr/>
        </p:nvSpPr>
        <p:spPr bwMode="auto">
          <a:xfrm>
            <a:off x="6345238" y="1945080"/>
            <a:ext cx="0" cy="193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773363" y="1616468"/>
            <a:ext cx="3579812" cy="2589212"/>
            <a:chOff x="1747" y="921"/>
            <a:chExt cx="2255" cy="163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 rot="5400000">
              <a:off x="3319" y="1095"/>
              <a:ext cx="420" cy="72"/>
              <a:chOff x="5100" y="2124"/>
              <a:chExt cx="420" cy="72"/>
            </a:xfrm>
          </p:grpSpPr>
          <p:sp>
            <p:nvSpPr>
              <p:cNvPr id="55340" name="Line 17"/>
              <p:cNvSpPr>
                <a:spLocks noChangeShapeType="1"/>
              </p:cNvSpPr>
              <p:nvPr/>
            </p:nvSpPr>
            <p:spPr bwMode="auto">
              <a:xfrm>
                <a:off x="5100" y="2124"/>
                <a:ext cx="4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341" name="Line 18"/>
              <p:cNvSpPr>
                <a:spLocks noChangeShapeType="1"/>
              </p:cNvSpPr>
              <p:nvPr/>
            </p:nvSpPr>
            <p:spPr bwMode="auto">
              <a:xfrm>
                <a:off x="5208" y="2196"/>
                <a:ext cx="20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55325" name="Line 21"/>
            <p:cNvSpPr>
              <a:spLocks noChangeShapeType="1"/>
            </p:cNvSpPr>
            <p:nvPr/>
          </p:nvSpPr>
          <p:spPr bwMode="auto">
            <a:xfrm>
              <a:off x="2391" y="1127"/>
              <a:ext cx="10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4" name="Group 101"/>
            <p:cNvGrpSpPr>
              <a:grpSpLocks/>
            </p:cNvGrpSpPr>
            <p:nvPr/>
          </p:nvGrpSpPr>
          <p:grpSpPr bwMode="auto">
            <a:xfrm>
              <a:off x="1747" y="1127"/>
              <a:ext cx="799" cy="512"/>
              <a:chOff x="1366" y="1127"/>
              <a:chExt cx="799" cy="512"/>
            </a:xfrm>
          </p:grpSpPr>
          <p:grpSp>
            <p:nvGrpSpPr>
              <p:cNvPr id="5" name="Group 97"/>
              <p:cNvGrpSpPr>
                <a:grpSpLocks/>
              </p:cNvGrpSpPr>
              <p:nvPr/>
            </p:nvGrpSpPr>
            <p:grpSpPr bwMode="auto">
              <a:xfrm>
                <a:off x="1366" y="1127"/>
                <a:ext cx="799" cy="512"/>
                <a:chOff x="613" y="1127"/>
                <a:chExt cx="1552" cy="778"/>
              </a:xfrm>
            </p:grpSpPr>
            <p:sp>
              <p:nvSpPr>
                <p:cNvPr id="5533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613" y="1899"/>
                  <a:ext cx="15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533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613" y="1127"/>
                  <a:ext cx="0" cy="77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55337" name="Line 24"/>
              <p:cNvSpPr>
                <a:spLocks noChangeShapeType="1"/>
              </p:cNvSpPr>
              <p:nvPr/>
            </p:nvSpPr>
            <p:spPr bwMode="auto">
              <a:xfrm>
                <a:off x="1366" y="1127"/>
                <a:ext cx="2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3224" y="1127"/>
              <a:ext cx="778" cy="1219"/>
              <a:chOff x="3224" y="1127"/>
              <a:chExt cx="778" cy="1219"/>
            </a:xfrm>
          </p:grpSpPr>
          <p:sp>
            <p:nvSpPr>
              <p:cNvPr id="55334" name="Line 25"/>
              <p:cNvSpPr>
                <a:spLocks noChangeShapeType="1"/>
              </p:cNvSpPr>
              <p:nvPr/>
            </p:nvSpPr>
            <p:spPr bwMode="auto">
              <a:xfrm>
                <a:off x="3571" y="1127"/>
                <a:ext cx="4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335" name="Line 28"/>
              <p:cNvSpPr>
                <a:spLocks noChangeShapeType="1"/>
              </p:cNvSpPr>
              <p:nvPr/>
            </p:nvSpPr>
            <p:spPr bwMode="auto">
              <a:xfrm flipH="1">
                <a:off x="3224" y="2346"/>
                <a:ext cx="77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2483" y="1462"/>
              <a:ext cx="823" cy="1090"/>
              <a:chOff x="2066" y="1806"/>
              <a:chExt cx="1151" cy="1525"/>
            </a:xfrm>
          </p:grpSpPr>
          <p:sp>
            <p:nvSpPr>
              <p:cNvPr id="55329" name="Rectangle 5"/>
              <p:cNvSpPr>
                <a:spLocks noChangeArrowheads="1"/>
              </p:cNvSpPr>
              <p:nvPr/>
            </p:nvSpPr>
            <p:spPr bwMode="auto">
              <a:xfrm rot="10800000">
                <a:off x="2361" y="1806"/>
                <a:ext cx="558" cy="1525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330" name="Rectangle 6" descr="Horizontal oscura"/>
              <p:cNvSpPr>
                <a:spLocks noChangeArrowheads="1"/>
              </p:cNvSpPr>
              <p:nvPr/>
            </p:nvSpPr>
            <p:spPr bwMode="auto">
              <a:xfrm rot="-5400000">
                <a:off x="2091" y="2067"/>
                <a:ext cx="1111" cy="972"/>
              </a:xfrm>
              <a:prstGeom prst="rect">
                <a:avLst/>
              </a:prstGeom>
              <a:pattFill prst="dkHorz">
                <a:fgClr>
                  <a:srgbClr val="FF99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 rot="5400000">
                <a:off x="2086" y="1977"/>
                <a:ext cx="1112" cy="1151"/>
                <a:chOff x="2297" y="2688"/>
                <a:chExt cx="1112" cy="1151"/>
              </a:xfrm>
            </p:grpSpPr>
            <p:sp>
              <p:nvSpPr>
                <p:cNvPr id="55332" name="Line 8" descr="Horizontal oscura"/>
                <p:cNvSpPr>
                  <a:spLocks noChangeShapeType="1"/>
                </p:cNvSpPr>
                <p:nvPr/>
              </p:nvSpPr>
              <p:spPr bwMode="auto">
                <a:xfrm>
                  <a:off x="2297" y="2688"/>
                  <a:ext cx="1" cy="115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55333" name="Line 9" descr="Horizontal oscura"/>
                <p:cNvSpPr>
                  <a:spLocks noChangeShapeType="1"/>
                </p:cNvSpPr>
                <p:nvPr/>
              </p:nvSpPr>
              <p:spPr bwMode="auto">
                <a:xfrm>
                  <a:off x="3408" y="2688"/>
                  <a:ext cx="1" cy="115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3276600" y="4929580"/>
            <a:ext cx="2359025" cy="1169988"/>
            <a:chOff x="4046" y="969"/>
            <a:chExt cx="1360" cy="675"/>
          </a:xfrm>
        </p:grpSpPr>
        <p:sp>
          <p:nvSpPr>
            <p:cNvPr id="55305" name="Freeform 83"/>
            <p:cNvSpPr>
              <a:spLocks/>
            </p:cNvSpPr>
            <p:nvPr/>
          </p:nvSpPr>
          <p:spPr bwMode="auto">
            <a:xfrm>
              <a:off x="4046" y="969"/>
              <a:ext cx="1360" cy="544"/>
            </a:xfrm>
            <a:custGeom>
              <a:avLst/>
              <a:gdLst>
                <a:gd name="T0" fmla="*/ 929 w 1360"/>
                <a:gd name="T1" fmla="*/ 502 h 544"/>
                <a:gd name="T2" fmla="*/ 947 w 1360"/>
                <a:gd name="T3" fmla="*/ 454 h 544"/>
                <a:gd name="T4" fmla="*/ 989 w 1360"/>
                <a:gd name="T5" fmla="*/ 394 h 544"/>
                <a:gd name="T6" fmla="*/ 1066 w 1360"/>
                <a:gd name="T7" fmla="*/ 364 h 544"/>
                <a:gd name="T8" fmla="*/ 1138 w 1360"/>
                <a:gd name="T9" fmla="*/ 376 h 544"/>
                <a:gd name="T10" fmla="*/ 1186 w 1360"/>
                <a:gd name="T11" fmla="*/ 406 h 544"/>
                <a:gd name="T12" fmla="*/ 1234 w 1360"/>
                <a:gd name="T13" fmla="*/ 472 h 544"/>
                <a:gd name="T14" fmla="*/ 1246 w 1360"/>
                <a:gd name="T15" fmla="*/ 532 h 544"/>
                <a:gd name="T16" fmla="*/ 1336 w 1360"/>
                <a:gd name="T17" fmla="*/ 526 h 544"/>
                <a:gd name="T18" fmla="*/ 1348 w 1360"/>
                <a:gd name="T19" fmla="*/ 526 h 544"/>
                <a:gd name="T20" fmla="*/ 1342 w 1360"/>
                <a:gd name="T21" fmla="*/ 227 h 544"/>
                <a:gd name="T22" fmla="*/ 1216 w 1360"/>
                <a:gd name="T23" fmla="*/ 221 h 544"/>
                <a:gd name="T24" fmla="*/ 1192 w 1360"/>
                <a:gd name="T25" fmla="*/ 215 h 544"/>
                <a:gd name="T26" fmla="*/ 1000 w 1360"/>
                <a:gd name="T27" fmla="*/ 18 h 544"/>
                <a:gd name="T28" fmla="*/ 557 w 1360"/>
                <a:gd name="T29" fmla="*/ 12 h 544"/>
                <a:gd name="T30" fmla="*/ 30 w 1360"/>
                <a:gd name="T31" fmla="*/ 269 h 544"/>
                <a:gd name="T32" fmla="*/ 18 w 1360"/>
                <a:gd name="T33" fmla="*/ 269 h 544"/>
                <a:gd name="T34" fmla="*/ 12 w 1360"/>
                <a:gd name="T35" fmla="*/ 520 h 544"/>
                <a:gd name="T36" fmla="*/ 18 w 1360"/>
                <a:gd name="T37" fmla="*/ 532 h 544"/>
                <a:gd name="T38" fmla="*/ 84 w 1360"/>
                <a:gd name="T39" fmla="*/ 508 h 544"/>
                <a:gd name="T40" fmla="*/ 114 w 1360"/>
                <a:gd name="T41" fmla="*/ 424 h 544"/>
                <a:gd name="T42" fmla="*/ 161 w 1360"/>
                <a:gd name="T43" fmla="*/ 382 h 544"/>
                <a:gd name="T44" fmla="*/ 203 w 1360"/>
                <a:gd name="T45" fmla="*/ 370 h 544"/>
                <a:gd name="T46" fmla="*/ 257 w 1360"/>
                <a:gd name="T47" fmla="*/ 358 h 544"/>
                <a:gd name="T48" fmla="*/ 305 w 1360"/>
                <a:gd name="T49" fmla="*/ 376 h 544"/>
                <a:gd name="T50" fmla="*/ 347 w 1360"/>
                <a:gd name="T51" fmla="*/ 406 h 544"/>
                <a:gd name="T52" fmla="*/ 383 w 1360"/>
                <a:gd name="T53" fmla="*/ 460 h 544"/>
                <a:gd name="T54" fmla="*/ 395 w 1360"/>
                <a:gd name="T55" fmla="*/ 502 h 544"/>
                <a:gd name="T56" fmla="*/ 401 w 1360"/>
                <a:gd name="T57" fmla="*/ 538 h 544"/>
                <a:gd name="T58" fmla="*/ 389 w 1360"/>
                <a:gd name="T59" fmla="*/ 520 h 544"/>
                <a:gd name="T60" fmla="*/ 383 w 1360"/>
                <a:gd name="T61" fmla="*/ 478 h 544"/>
                <a:gd name="T62" fmla="*/ 359 w 1360"/>
                <a:gd name="T63" fmla="*/ 436 h 544"/>
                <a:gd name="T64" fmla="*/ 323 w 1360"/>
                <a:gd name="T65" fmla="*/ 400 h 544"/>
                <a:gd name="T66" fmla="*/ 275 w 1360"/>
                <a:gd name="T67" fmla="*/ 376 h 544"/>
                <a:gd name="T68" fmla="*/ 233 w 1360"/>
                <a:gd name="T69" fmla="*/ 376 h 544"/>
                <a:gd name="T70" fmla="*/ 179 w 1360"/>
                <a:gd name="T71" fmla="*/ 388 h 544"/>
                <a:gd name="T72" fmla="*/ 137 w 1360"/>
                <a:gd name="T73" fmla="*/ 406 h 544"/>
                <a:gd name="T74" fmla="*/ 108 w 1360"/>
                <a:gd name="T75" fmla="*/ 460 h 544"/>
                <a:gd name="T76" fmla="*/ 90 w 1360"/>
                <a:gd name="T77" fmla="*/ 544 h 544"/>
                <a:gd name="T78" fmla="*/ 6 w 1360"/>
                <a:gd name="T79" fmla="*/ 532 h 544"/>
                <a:gd name="T80" fmla="*/ 0 w 1360"/>
                <a:gd name="T81" fmla="*/ 275 h 544"/>
                <a:gd name="T82" fmla="*/ 6 w 1360"/>
                <a:gd name="T83" fmla="*/ 257 h 544"/>
                <a:gd name="T84" fmla="*/ 341 w 1360"/>
                <a:gd name="T85" fmla="*/ 191 h 544"/>
                <a:gd name="T86" fmla="*/ 989 w 1360"/>
                <a:gd name="T87" fmla="*/ 0 h 544"/>
                <a:gd name="T88" fmla="*/ 1012 w 1360"/>
                <a:gd name="T89" fmla="*/ 12 h 544"/>
                <a:gd name="T90" fmla="*/ 1204 w 1360"/>
                <a:gd name="T91" fmla="*/ 203 h 544"/>
                <a:gd name="T92" fmla="*/ 1222 w 1360"/>
                <a:gd name="T93" fmla="*/ 215 h 544"/>
                <a:gd name="T94" fmla="*/ 1360 w 1360"/>
                <a:gd name="T95" fmla="*/ 233 h 544"/>
                <a:gd name="T96" fmla="*/ 1348 w 1360"/>
                <a:gd name="T97" fmla="*/ 538 h 544"/>
                <a:gd name="T98" fmla="*/ 1324 w 1360"/>
                <a:gd name="T99" fmla="*/ 544 h 544"/>
                <a:gd name="T100" fmla="*/ 1234 w 1360"/>
                <a:gd name="T101" fmla="*/ 508 h 544"/>
                <a:gd name="T102" fmla="*/ 1198 w 1360"/>
                <a:gd name="T103" fmla="*/ 436 h 544"/>
                <a:gd name="T104" fmla="*/ 1156 w 1360"/>
                <a:gd name="T105" fmla="*/ 400 h 544"/>
                <a:gd name="T106" fmla="*/ 1102 w 1360"/>
                <a:gd name="T107" fmla="*/ 376 h 544"/>
                <a:gd name="T108" fmla="*/ 1042 w 1360"/>
                <a:gd name="T109" fmla="*/ 382 h 544"/>
                <a:gd name="T110" fmla="*/ 977 w 1360"/>
                <a:gd name="T111" fmla="*/ 430 h 544"/>
                <a:gd name="T112" fmla="*/ 947 w 1360"/>
                <a:gd name="T113" fmla="*/ 472 h 544"/>
                <a:gd name="T114" fmla="*/ 935 w 1360"/>
                <a:gd name="T115" fmla="*/ 544 h 544"/>
                <a:gd name="T116" fmla="*/ 923 w 1360"/>
                <a:gd name="T117" fmla="*/ 538 h 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60"/>
                <a:gd name="T178" fmla="*/ 0 h 544"/>
                <a:gd name="T179" fmla="*/ 1360 w 1360"/>
                <a:gd name="T180" fmla="*/ 544 h 5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60" h="544">
                  <a:moveTo>
                    <a:pt x="923" y="538"/>
                  </a:moveTo>
                  <a:lnTo>
                    <a:pt x="929" y="502"/>
                  </a:lnTo>
                  <a:lnTo>
                    <a:pt x="935" y="472"/>
                  </a:lnTo>
                  <a:lnTo>
                    <a:pt x="947" y="454"/>
                  </a:lnTo>
                  <a:lnTo>
                    <a:pt x="965" y="430"/>
                  </a:lnTo>
                  <a:lnTo>
                    <a:pt x="989" y="394"/>
                  </a:lnTo>
                  <a:lnTo>
                    <a:pt x="1042" y="370"/>
                  </a:lnTo>
                  <a:lnTo>
                    <a:pt x="1066" y="364"/>
                  </a:lnTo>
                  <a:lnTo>
                    <a:pt x="1102" y="364"/>
                  </a:lnTo>
                  <a:lnTo>
                    <a:pt x="1138" y="376"/>
                  </a:lnTo>
                  <a:lnTo>
                    <a:pt x="1156" y="388"/>
                  </a:lnTo>
                  <a:lnTo>
                    <a:pt x="1186" y="406"/>
                  </a:lnTo>
                  <a:lnTo>
                    <a:pt x="1210" y="436"/>
                  </a:lnTo>
                  <a:lnTo>
                    <a:pt x="1234" y="472"/>
                  </a:lnTo>
                  <a:lnTo>
                    <a:pt x="1246" y="508"/>
                  </a:lnTo>
                  <a:lnTo>
                    <a:pt x="1246" y="532"/>
                  </a:lnTo>
                  <a:lnTo>
                    <a:pt x="1324" y="532"/>
                  </a:lnTo>
                  <a:lnTo>
                    <a:pt x="1336" y="526"/>
                  </a:lnTo>
                  <a:lnTo>
                    <a:pt x="1348" y="526"/>
                  </a:lnTo>
                  <a:lnTo>
                    <a:pt x="1348" y="233"/>
                  </a:lnTo>
                  <a:lnTo>
                    <a:pt x="1342" y="227"/>
                  </a:lnTo>
                  <a:lnTo>
                    <a:pt x="1222" y="227"/>
                  </a:lnTo>
                  <a:lnTo>
                    <a:pt x="1216" y="221"/>
                  </a:lnTo>
                  <a:lnTo>
                    <a:pt x="1204" y="215"/>
                  </a:lnTo>
                  <a:lnTo>
                    <a:pt x="1192" y="215"/>
                  </a:lnTo>
                  <a:lnTo>
                    <a:pt x="1006" y="18"/>
                  </a:lnTo>
                  <a:lnTo>
                    <a:pt x="1000" y="18"/>
                  </a:lnTo>
                  <a:lnTo>
                    <a:pt x="989" y="12"/>
                  </a:lnTo>
                  <a:lnTo>
                    <a:pt x="557" y="12"/>
                  </a:lnTo>
                  <a:lnTo>
                    <a:pt x="341" y="203"/>
                  </a:lnTo>
                  <a:lnTo>
                    <a:pt x="30" y="269"/>
                  </a:lnTo>
                  <a:lnTo>
                    <a:pt x="18" y="269"/>
                  </a:lnTo>
                  <a:lnTo>
                    <a:pt x="12" y="275"/>
                  </a:lnTo>
                  <a:lnTo>
                    <a:pt x="12" y="520"/>
                  </a:lnTo>
                  <a:lnTo>
                    <a:pt x="18" y="532"/>
                  </a:lnTo>
                  <a:lnTo>
                    <a:pt x="78" y="532"/>
                  </a:lnTo>
                  <a:lnTo>
                    <a:pt x="84" y="508"/>
                  </a:lnTo>
                  <a:lnTo>
                    <a:pt x="96" y="460"/>
                  </a:lnTo>
                  <a:lnTo>
                    <a:pt x="114" y="424"/>
                  </a:lnTo>
                  <a:lnTo>
                    <a:pt x="132" y="400"/>
                  </a:lnTo>
                  <a:lnTo>
                    <a:pt x="161" y="382"/>
                  </a:lnTo>
                  <a:lnTo>
                    <a:pt x="179" y="376"/>
                  </a:lnTo>
                  <a:lnTo>
                    <a:pt x="203" y="370"/>
                  </a:lnTo>
                  <a:lnTo>
                    <a:pt x="233" y="364"/>
                  </a:lnTo>
                  <a:lnTo>
                    <a:pt x="257" y="358"/>
                  </a:lnTo>
                  <a:lnTo>
                    <a:pt x="275" y="364"/>
                  </a:lnTo>
                  <a:lnTo>
                    <a:pt x="305" y="376"/>
                  </a:lnTo>
                  <a:lnTo>
                    <a:pt x="323" y="388"/>
                  </a:lnTo>
                  <a:lnTo>
                    <a:pt x="347" y="406"/>
                  </a:lnTo>
                  <a:lnTo>
                    <a:pt x="371" y="436"/>
                  </a:lnTo>
                  <a:lnTo>
                    <a:pt x="383" y="460"/>
                  </a:lnTo>
                  <a:lnTo>
                    <a:pt x="395" y="478"/>
                  </a:lnTo>
                  <a:lnTo>
                    <a:pt x="395" y="502"/>
                  </a:lnTo>
                  <a:lnTo>
                    <a:pt x="401" y="520"/>
                  </a:lnTo>
                  <a:lnTo>
                    <a:pt x="401" y="538"/>
                  </a:lnTo>
                  <a:lnTo>
                    <a:pt x="389" y="538"/>
                  </a:lnTo>
                  <a:lnTo>
                    <a:pt x="389" y="520"/>
                  </a:lnTo>
                  <a:lnTo>
                    <a:pt x="383" y="502"/>
                  </a:lnTo>
                  <a:lnTo>
                    <a:pt x="383" y="478"/>
                  </a:lnTo>
                  <a:lnTo>
                    <a:pt x="371" y="460"/>
                  </a:lnTo>
                  <a:lnTo>
                    <a:pt x="359" y="436"/>
                  </a:lnTo>
                  <a:lnTo>
                    <a:pt x="341" y="412"/>
                  </a:lnTo>
                  <a:lnTo>
                    <a:pt x="323" y="400"/>
                  </a:lnTo>
                  <a:lnTo>
                    <a:pt x="305" y="388"/>
                  </a:lnTo>
                  <a:lnTo>
                    <a:pt x="275" y="376"/>
                  </a:lnTo>
                  <a:lnTo>
                    <a:pt x="257" y="370"/>
                  </a:lnTo>
                  <a:lnTo>
                    <a:pt x="233" y="376"/>
                  </a:lnTo>
                  <a:lnTo>
                    <a:pt x="203" y="382"/>
                  </a:lnTo>
                  <a:lnTo>
                    <a:pt x="179" y="388"/>
                  </a:lnTo>
                  <a:lnTo>
                    <a:pt x="161" y="394"/>
                  </a:lnTo>
                  <a:lnTo>
                    <a:pt x="137" y="406"/>
                  </a:lnTo>
                  <a:lnTo>
                    <a:pt x="126" y="424"/>
                  </a:lnTo>
                  <a:lnTo>
                    <a:pt x="108" y="460"/>
                  </a:lnTo>
                  <a:lnTo>
                    <a:pt x="96" y="508"/>
                  </a:lnTo>
                  <a:lnTo>
                    <a:pt x="90" y="544"/>
                  </a:lnTo>
                  <a:lnTo>
                    <a:pt x="18" y="544"/>
                  </a:lnTo>
                  <a:lnTo>
                    <a:pt x="6" y="532"/>
                  </a:lnTo>
                  <a:lnTo>
                    <a:pt x="0" y="520"/>
                  </a:lnTo>
                  <a:lnTo>
                    <a:pt x="0" y="275"/>
                  </a:lnTo>
                  <a:lnTo>
                    <a:pt x="6" y="269"/>
                  </a:lnTo>
                  <a:lnTo>
                    <a:pt x="6" y="257"/>
                  </a:lnTo>
                  <a:lnTo>
                    <a:pt x="30" y="257"/>
                  </a:lnTo>
                  <a:lnTo>
                    <a:pt x="341" y="191"/>
                  </a:lnTo>
                  <a:lnTo>
                    <a:pt x="557" y="0"/>
                  </a:lnTo>
                  <a:lnTo>
                    <a:pt x="989" y="0"/>
                  </a:lnTo>
                  <a:lnTo>
                    <a:pt x="1000" y="6"/>
                  </a:lnTo>
                  <a:lnTo>
                    <a:pt x="1012" y="12"/>
                  </a:lnTo>
                  <a:lnTo>
                    <a:pt x="1204" y="203"/>
                  </a:lnTo>
                  <a:lnTo>
                    <a:pt x="1216" y="209"/>
                  </a:lnTo>
                  <a:lnTo>
                    <a:pt x="1222" y="215"/>
                  </a:lnTo>
                  <a:lnTo>
                    <a:pt x="1342" y="215"/>
                  </a:lnTo>
                  <a:lnTo>
                    <a:pt x="1360" y="233"/>
                  </a:lnTo>
                  <a:lnTo>
                    <a:pt x="1360" y="526"/>
                  </a:lnTo>
                  <a:lnTo>
                    <a:pt x="1348" y="538"/>
                  </a:lnTo>
                  <a:lnTo>
                    <a:pt x="1336" y="538"/>
                  </a:lnTo>
                  <a:lnTo>
                    <a:pt x="1324" y="544"/>
                  </a:lnTo>
                  <a:lnTo>
                    <a:pt x="1234" y="544"/>
                  </a:lnTo>
                  <a:lnTo>
                    <a:pt x="1234" y="508"/>
                  </a:lnTo>
                  <a:lnTo>
                    <a:pt x="1222" y="472"/>
                  </a:lnTo>
                  <a:lnTo>
                    <a:pt x="1198" y="436"/>
                  </a:lnTo>
                  <a:lnTo>
                    <a:pt x="1180" y="412"/>
                  </a:lnTo>
                  <a:lnTo>
                    <a:pt x="1156" y="400"/>
                  </a:lnTo>
                  <a:lnTo>
                    <a:pt x="1138" y="388"/>
                  </a:lnTo>
                  <a:lnTo>
                    <a:pt x="1102" y="376"/>
                  </a:lnTo>
                  <a:lnTo>
                    <a:pt x="1066" y="376"/>
                  </a:lnTo>
                  <a:lnTo>
                    <a:pt x="1042" y="382"/>
                  </a:lnTo>
                  <a:lnTo>
                    <a:pt x="995" y="400"/>
                  </a:lnTo>
                  <a:lnTo>
                    <a:pt x="977" y="430"/>
                  </a:lnTo>
                  <a:lnTo>
                    <a:pt x="959" y="454"/>
                  </a:lnTo>
                  <a:lnTo>
                    <a:pt x="947" y="472"/>
                  </a:lnTo>
                  <a:lnTo>
                    <a:pt x="941" y="502"/>
                  </a:lnTo>
                  <a:lnTo>
                    <a:pt x="935" y="544"/>
                  </a:lnTo>
                  <a:lnTo>
                    <a:pt x="929" y="544"/>
                  </a:lnTo>
                  <a:lnTo>
                    <a:pt x="923" y="5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4052" y="975"/>
              <a:ext cx="1348" cy="669"/>
              <a:chOff x="4052" y="1148"/>
              <a:chExt cx="1348" cy="669"/>
            </a:xfrm>
          </p:grpSpPr>
          <p:sp>
            <p:nvSpPr>
              <p:cNvPr id="55314" name="Freeform 85"/>
              <p:cNvSpPr>
                <a:spLocks/>
              </p:cNvSpPr>
              <p:nvPr/>
            </p:nvSpPr>
            <p:spPr bwMode="auto">
              <a:xfrm>
                <a:off x="4052" y="1148"/>
                <a:ext cx="1348" cy="532"/>
              </a:xfrm>
              <a:custGeom>
                <a:avLst/>
                <a:gdLst>
                  <a:gd name="T0" fmla="*/ 389 w 1348"/>
                  <a:gd name="T1" fmla="*/ 532 h 532"/>
                  <a:gd name="T2" fmla="*/ 923 w 1348"/>
                  <a:gd name="T3" fmla="*/ 532 h 532"/>
                  <a:gd name="T4" fmla="*/ 929 w 1348"/>
                  <a:gd name="T5" fmla="*/ 496 h 532"/>
                  <a:gd name="T6" fmla="*/ 935 w 1348"/>
                  <a:gd name="T7" fmla="*/ 466 h 532"/>
                  <a:gd name="T8" fmla="*/ 947 w 1348"/>
                  <a:gd name="T9" fmla="*/ 448 h 532"/>
                  <a:gd name="T10" fmla="*/ 965 w 1348"/>
                  <a:gd name="T11" fmla="*/ 424 h 532"/>
                  <a:gd name="T12" fmla="*/ 989 w 1348"/>
                  <a:gd name="T13" fmla="*/ 394 h 532"/>
                  <a:gd name="T14" fmla="*/ 1036 w 1348"/>
                  <a:gd name="T15" fmla="*/ 370 h 532"/>
                  <a:gd name="T16" fmla="*/ 1066 w 1348"/>
                  <a:gd name="T17" fmla="*/ 364 h 532"/>
                  <a:gd name="T18" fmla="*/ 1096 w 1348"/>
                  <a:gd name="T19" fmla="*/ 364 h 532"/>
                  <a:gd name="T20" fmla="*/ 1132 w 1348"/>
                  <a:gd name="T21" fmla="*/ 376 h 532"/>
                  <a:gd name="T22" fmla="*/ 1150 w 1348"/>
                  <a:gd name="T23" fmla="*/ 388 h 532"/>
                  <a:gd name="T24" fmla="*/ 1180 w 1348"/>
                  <a:gd name="T25" fmla="*/ 406 h 532"/>
                  <a:gd name="T26" fmla="*/ 1198 w 1348"/>
                  <a:gd name="T27" fmla="*/ 430 h 532"/>
                  <a:gd name="T28" fmla="*/ 1222 w 1348"/>
                  <a:gd name="T29" fmla="*/ 466 h 532"/>
                  <a:gd name="T30" fmla="*/ 1234 w 1348"/>
                  <a:gd name="T31" fmla="*/ 502 h 532"/>
                  <a:gd name="T32" fmla="*/ 1234 w 1348"/>
                  <a:gd name="T33" fmla="*/ 532 h 532"/>
                  <a:gd name="T34" fmla="*/ 1318 w 1348"/>
                  <a:gd name="T35" fmla="*/ 532 h 532"/>
                  <a:gd name="T36" fmla="*/ 1336 w 1348"/>
                  <a:gd name="T37" fmla="*/ 526 h 532"/>
                  <a:gd name="T38" fmla="*/ 1342 w 1348"/>
                  <a:gd name="T39" fmla="*/ 526 h 532"/>
                  <a:gd name="T40" fmla="*/ 1348 w 1348"/>
                  <a:gd name="T41" fmla="*/ 520 h 532"/>
                  <a:gd name="T42" fmla="*/ 1348 w 1348"/>
                  <a:gd name="T43" fmla="*/ 227 h 532"/>
                  <a:gd name="T44" fmla="*/ 1336 w 1348"/>
                  <a:gd name="T45" fmla="*/ 215 h 532"/>
                  <a:gd name="T46" fmla="*/ 1216 w 1348"/>
                  <a:gd name="T47" fmla="*/ 215 h 532"/>
                  <a:gd name="T48" fmla="*/ 1210 w 1348"/>
                  <a:gd name="T49" fmla="*/ 209 h 532"/>
                  <a:gd name="T50" fmla="*/ 1198 w 1348"/>
                  <a:gd name="T51" fmla="*/ 203 h 532"/>
                  <a:gd name="T52" fmla="*/ 1192 w 1348"/>
                  <a:gd name="T53" fmla="*/ 203 h 532"/>
                  <a:gd name="T54" fmla="*/ 1006 w 1348"/>
                  <a:gd name="T55" fmla="*/ 12 h 532"/>
                  <a:gd name="T56" fmla="*/ 994 w 1348"/>
                  <a:gd name="T57" fmla="*/ 6 h 532"/>
                  <a:gd name="T58" fmla="*/ 977 w 1348"/>
                  <a:gd name="T59" fmla="*/ 0 h 532"/>
                  <a:gd name="T60" fmla="*/ 551 w 1348"/>
                  <a:gd name="T61" fmla="*/ 0 h 532"/>
                  <a:gd name="T62" fmla="*/ 335 w 1348"/>
                  <a:gd name="T63" fmla="*/ 197 h 532"/>
                  <a:gd name="T64" fmla="*/ 18 w 1348"/>
                  <a:gd name="T65" fmla="*/ 257 h 532"/>
                  <a:gd name="T66" fmla="*/ 6 w 1348"/>
                  <a:gd name="T67" fmla="*/ 257 h 532"/>
                  <a:gd name="T68" fmla="*/ 6 w 1348"/>
                  <a:gd name="T69" fmla="*/ 263 h 532"/>
                  <a:gd name="T70" fmla="*/ 0 w 1348"/>
                  <a:gd name="T71" fmla="*/ 269 h 532"/>
                  <a:gd name="T72" fmla="*/ 0 w 1348"/>
                  <a:gd name="T73" fmla="*/ 514 h 532"/>
                  <a:gd name="T74" fmla="*/ 6 w 1348"/>
                  <a:gd name="T75" fmla="*/ 526 h 532"/>
                  <a:gd name="T76" fmla="*/ 12 w 1348"/>
                  <a:gd name="T77" fmla="*/ 532 h 532"/>
                  <a:gd name="T78" fmla="*/ 78 w 1348"/>
                  <a:gd name="T79" fmla="*/ 532 h 532"/>
                  <a:gd name="T80" fmla="*/ 84 w 1348"/>
                  <a:gd name="T81" fmla="*/ 502 h 532"/>
                  <a:gd name="T82" fmla="*/ 96 w 1348"/>
                  <a:gd name="T83" fmla="*/ 454 h 532"/>
                  <a:gd name="T84" fmla="*/ 114 w 1348"/>
                  <a:gd name="T85" fmla="*/ 424 h 532"/>
                  <a:gd name="T86" fmla="*/ 131 w 1348"/>
                  <a:gd name="T87" fmla="*/ 400 h 532"/>
                  <a:gd name="T88" fmla="*/ 155 w 1348"/>
                  <a:gd name="T89" fmla="*/ 382 h 532"/>
                  <a:gd name="T90" fmla="*/ 173 w 1348"/>
                  <a:gd name="T91" fmla="*/ 376 h 532"/>
                  <a:gd name="T92" fmla="*/ 197 w 1348"/>
                  <a:gd name="T93" fmla="*/ 370 h 532"/>
                  <a:gd name="T94" fmla="*/ 227 w 1348"/>
                  <a:gd name="T95" fmla="*/ 364 h 532"/>
                  <a:gd name="T96" fmla="*/ 251 w 1348"/>
                  <a:gd name="T97" fmla="*/ 358 h 532"/>
                  <a:gd name="T98" fmla="*/ 269 w 1348"/>
                  <a:gd name="T99" fmla="*/ 364 h 532"/>
                  <a:gd name="T100" fmla="*/ 299 w 1348"/>
                  <a:gd name="T101" fmla="*/ 376 h 532"/>
                  <a:gd name="T102" fmla="*/ 317 w 1348"/>
                  <a:gd name="T103" fmla="*/ 388 h 532"/>
                  <a:gd name="T104" fmla="*/ 341 w 1348"/>
                  <a:gd name="T105" fmla="*/ 406 h 532"/>
                  <a:gd name="T106" fmla="*/ 359 w 1348"/>
                  <a:gd name="T107" fmla="*/ 430 h 532"/>
                  <a:gd name="T108" fmla="*/ 371 w 1348"/>
                  <a:gd name="T109" fmla="*/ 454 h 532"/>
                  <a:gd name="T110" fmla="*/ 383 w 1348"/>
                  <a:gd name="T111" fmla="*/ 472 h 532"/>
                  <a:gd name="T112" fmla="*/ 383 w 1348"/>
                  <a:gd name="T113" fmla="*/ 496 h 532"/>
                  <a:gd name="T114" fmla="*/ 389 w 1348"/>
                  <a:gd name="T115" fmla="*/ 514 h 532"/>
                  <a:gd name="T116" fmla="*/ 389 w 1348"/>
                  <a:gd name="T117" fmla="*/ 532 h 5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48"/>
                  <a:gd name="T178" fmla="*/ 0 h 532"/>
                  <a:gd name="T179" fmla="*/ 1348 w 1348"/>
                  <a:gd name="T180" fmla="*/ 532 h 5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48" h="532">
                    <a:moveTo>
                      <a:pt x="389" y="532"/>
                    </a:moveTo>
                    <a:lnTo>
                      <a:pt x="923" y="532"/>
                    </a:lnTo>
                    <a:lnTo>
                      <a:pt x="929" y="496"/>
                    </a:lnTo>
                    <a:lnTo>
                      <a:pt x="935" y="466"/>
                    </a:lnTo>
                    <a:lnTo>
                      <a:pt x="947" y="448"/>
                    </a:lnTo>
                    <a:lnTo>
                      <a:pt x="965" y="424"/>
                    </a:lnTo>
                    <a:lnTo>
                      <a:pt x="989" y="394"/>
                    </a:lnTo>
                    <a:lnTo>
                      <a:pt x="1036" y="370"/>
                    </a:lnTo>
                    <a:lnTo>
                      <a:pt x="1066" y="364"/>
                    </a:lnTo>
                    <a:lnTo>
                      <a:pt x="1096" y="364"/>
                    </a:lnTo>
                    <a:lnTo>
                      <a:pt x="1132" y="376"/>
                    </a:lnTo>
                    <a:lnTo>
                      <a:pt x="1150" y="388"/>
                    </a:lnTo>
                    <a:lnTo>
                      <a:pt x="1180" y="406"/>
                    </a:lnTo>
                    <a:lnTo>
                      <a:pt x="1198" y="430"/>
                    </a:lnTo>
                    <a:lnTo>
                      <a:pt x="1222" y="466"/>
                    </a:lnTo>
                    <a:lnTo>
                      <a:pt x="1234" y="502"/>
                    </a:lnTo>
                    <a:lnTo>
                      <a:pt x="1234" y="532"/>
                    </a:lnTo>
                    <a:lnTo>
                      <a:pt x="1318" y="532"/>
                    </a:lnTo>
                    <a:lnTo>
                      <a:pt x="1336" y="526"/>
                    </a:lnTo>
                    <a:lnTo>
                      <a:pt x="1342" y="526"/>
                    </a:lnTo>
                    <a:lnTo>
                      <a:pt x="1348" y="520"/>
                    </a:lnTo>
                    <a:lnTo>
                      <a:pt x="1348" y="227"/>
                    </a:lnTo>
                    <a:lnTo>
                      <a:pt x="1336" y="215"/>
                    </a:lnTo>
                    <a:lnTo>
                      <a:pt x="1216" y="215"/>
                    </a:lnTo>
                    <a:lnTo>
                      <a:pt x="1210" y="209"/>
                    </a:lnTo>
                    <a:lnTo>
                      <a:pt x="1198" y="203"/>
                    </a:lnTo>
                    <a:lnTo>
                      <a:pt x="1192" y="203"/>
                    </a:lnTo>
                    <a:lnTo>
                      <a:pt x="1006" y="12"/>
                    </a:lnTo>
                    <a:lnTo>
                      <a:pt x="994" y="6"/>
                    </a:lnTo>
                    <a:lnTo>
                      <a:pt x="977" y="0"/>
                    </a:lnTo>
                    <a:lnTo>
                      <a:pt x="551" y="0"/>
                    </a:lnTo>
                    <a:lnTo>
                      <a:pt x="335" y="197"/>
                    </a:lnTo>
                    <a:lnTo>
                      <a:pt x="18" y="257"/>
                    </a:lnTo>
                    <a:lnTo>
                      <a:pt x="6" y="257"/>
                    </a:lnTo>
                    <a:lnTo>
                      <a:pt x="6" y="263"/>
                    </a:lnTo>
                    <a:lnTo>
                      <a:pt x="0" y="269"/>
                    </a:lnTo>
                    <a:lnTo>
                      <a:pt x="0" y="514"/>
                    </a:lnTo>
                    <a:lnTo>
                      <a:pt x="6" y="526"/>
                    </a:lnTo>
                    <a:lnTo>
                      <a:pt x="12" y="532"/>
                    </a:lnTo>
                    <a:lnTo>
                      <a:pt x="78" y="532"/>
                    </a:lnTo>
                    <a:lnTo>
                      <a:pt x="84" y="502"/>
                    </a:lnTo>
                    <a:lnTo>
                      <a:pt x="96" y="454"/>
                    </a:lnTo>
                    <a:lnTo>
                      <a:pt x="114" y="424"/>
                    </a:lnTo>
                    <a:lnTo>
                      <a:pt x="131" y="400"/>
                    </a:lnTo>
                    <a:lnTo>
                      <a:pt x="155" y="382"/>
                    </a:lnTo>
                    <a:lnTo>
                      <a:pt x="173" y="376"/>
                    </a:lnTo>
                    <a:lnTo>
                      <a:pt x="197" y="370"/>
                    </a:lnTo>
                    <a:lnTo>
                      <a:pt x="227" y="364"/>
                    </a:lnTo>
                    <a:lnTo>
                      <a:pt x="251" y="358"/>
                    </a:lnTo>
                    <a:lnTo>
                      <a:pt x="269" y="364"/>
                    </a:lnTo>
                    <a:lnTo>
                      <a:pt x="299" y="376"/>
                    </a:lnTo>
                    <a:lnTo>
                      <a:pt x="317" y="388"/>
                    </a:lnTo>
                    <a:lnTo>
                      <a:pt x="341" y="406"/>
                    </a:lnTo>
                    <a:lnTo>
                      <a:pt x="359" y="430"/>
                    </a:lnTo>
                    <a:lnTo>
                      <a:pt x="371" y="454"/>
                    </a:lnTo>
                    <a:lnTo>
                      <a:pt x="383" y="472"/>
                    </a:lnTo>
                    <a:lnTo>
                      <a:pt x="383" y="496"/>
                    </a:lnTo>
                    <a:lnTo>
                      <a:pt x="389" y="514"/>
                    </a:lnTo>
                    <a:lnTo>
                      <a:pt x="389" y="532"/>
                    </a:lnTo>
                    <a:close/>
                  </a:path>
                </a:pathLst>
              </a:custGeom>
              <a:solidFill>
                <a:srgbClr val="A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315" name="Freeform 86"/>
              <p:cNvSpPr>
                <a:spLocks/>
              </p:cNvSpPr>
              <p:nvPr/>
            </p:nvSpPr>
            <p:spPr bwMode="auto">
              <a:xfrm>
                <a:off x="5005" y="1548"/>
                <a:ext cx="257" cy="269"/>
              </a:xfrm>
              <a:custGeom>
                <a:avLst/>
                <a:gdLst>
                  <a:gd name="T0" fmla="*/ 0 w 257"/>
                  <a:gd name="T1" fmla="*/ 132 h 269"/>
                  <a:gd name="T2" fmla="*/ 0 w 257"/>
                  <a:gd name="T3" fmla="*/ 108 h 269"/>
                  <a:gd name="T4" fmla="*/ 24 w 257"/>
                  <a:gd name="T5" fmla="*/ 60 h 269"/>
                  <a:gd name="T6" fmla="*/ 36 w 257"/>
                  <a:gd name="T7" fmla="*/ 42 h 269"/>
                  <a:gd name="T8" fmla="*/ 59 w 257"/>
                  <a:gd name="T9" fmla="*/ 24 h 269"/>
                  <a:gd name="T10" fmla="*/ 77 w 257"/>
                  <a:gd name="T11" fmla="*/ 12 h 269"/>
                  <a:gd name="T12" fmla="*/ 101 w 257"/>
                  <a:gd name="T13" fmla="*/ 0 h 269"/>
                  <a:gd name="T14" fmla="*/ 149 w 257"/>
                  <a:gd name="T15" fmla="*/ 0 h 269"/>
                  <a:gd name="T16" fmla="*/ 179 w 257"/>
                  <a:gd name="T17" fmla="*/ 12 h 269"/>
                  <a:gd name="T18" fmla="*/ 197 w 257"/>
                  <a:gd name="T19" fmla="*/ 24 h 269"/>
                  <a:gd name="T20" fmla="*/ 221 w 257"/>
                  <a:gd name="T21" fmla="*/ 42 h 269"/>
                  <a:gd name="T22" fmla="*/ 233 w 257"/>
                  <a:gd name="T23" fmla="*/ 60 h 269"/>
                  <a:gd name="T24" fmla="*/ 257 w 257"/>
                  <a:gd name="T25" fmla="*/ 108 h 269"/>
                  <a:gd name="T26" fmla="*/ 257 w 257"/>
                  <a:gd name="T27" fmla="*/ 162 h 269"/>
                  <a:gd name="T28" fmla="*/ 233 w 257"/>
                  <a:gd name="T29" fmla="*/ 209 h 269"/>
                  <a:gd name="T30" fmla="*/ 221 w 257"/>
                  <a:gd name="T31" fmla="*/ 227 h 269"/>
                  <a:gd name="T32" fmla="*/ 197 w 257"/>
                  <a:gd name="T33" fmla="*/ 245 h 269"/>
                  <a:gd name="T34" fmla="*/ 179 w 257"/>
                  <a:gd name="T35" fmla="*/ 257 h 269"/>
                  <a:gd name="T36" fmla="*/ 149 w 257"/>
                  <a:gd name="T37" fmla="*/ 269 h 269"/>
                  <a:gd name="T38" fmla="*/ 101 w 257"/>
                  <a:gd name="T39" fmla="*/ 269 h 269"/>
                  <a:gd name="T40" fmla="*/ 77 w 257"/>
                  <a:gd name="T41" fmla="*/ 257 h 269"/>
                  <a:gd name="T42" fmla="*/ 59 w 257"/>
                  <a:gd name="T43" fmla="*/ 245 h 269"/>
                  <a:gd name="T44" fmla="*/ 36 w 257"/>
                  <a:gd name="T45" fmla="*/ 227 h 269"/>
                  <a:gd name="T46" fmla="*/ 24 w 257"/>
                  <a:gd name="T47" fmla="*/ 209 h 269"/>
                  <a:gd name="T48" fmla="*/ 0 w 257"/>
                  <a:gd name="T49" fmla="*/ 162 h 269"/>
                  <a:gd name="T50" fmla="*/ 0 w 257"/>
                  <a:gd name="T51" fmla="*/ 132 h 2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7"/>
                  <a:gd name="T79" fmla="*/ 0 h 269"/>
                  <a:gd name="T80" fmla="*/ 257 w 257"/>
                  <a:gd name="T81" fmla="*/ 269 h 2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7" h="269">
                    <a:moveTo>
                      <a:pt x="0" y="132"/>
                    </a:moveTo>
                    <a:lnTo>
                      <a:pt x="0" y="108"/>
                    </a:lnTo>
                    <a:lnTo>
                      <a:pt x="24" y="60"/>
                    </a:lnTo>
                    <a:lnTo>
                      <a:pt x="36" y="42"/>
                    </a:lnTo>
                    <a:lnTo>
                      <a:pt x="59" y="24"/>
                    </a:lnTo>
                    <a:lnTo>
                      <a:pt x="77" y="12"/>
                    </a:lnTo>
                    <a:lnTo>
                      <a:pt x="101" y="0"/>
                    </a:lnTo>
                    <a:lnTo>
                      <a:pt x="149" y="0"/>
                    </a:lnTo>
                    <a:lnTo>
                      <a:pt x="179" y="12"/>
                    </a:lnTo>
                    <a:lnTo>
                      <a:pt x="197" y="24"/>
                    </a:lnTo>
                    <a:lnTo>
                      <a:pt x="221" y="42"/>
                    </a:lnTo>
                    <a:lnTo>
                      <a:pt x="233" y="60"/>
                    </a:lnTo>
                    <a:lnTo>
                      <a:pt x="257" y="108"/>
                    </a:lnTo>
                    <a:lnTo>
                      <a:pt x="257" y="162"/>
                    </a:lnTo>
                    <a:lnTo>
                      <a:pt x="233" y="209"/>
                    </a:lnTo>
                    <a:lnTo>
                      <a:pt x="221" y="227"/>
                    </a:lnTo>
                    <a:lnTo>
                      <a:pt x="197" y="245"/>
                    </a:lnTo>
                    <a:lnTo>
                      <a:pt x="179" y="257"/>
                    </a:lnTo>
                    <a:lnTo>
                      <a:pt x="149" y="269"/>
                    </a:lnTo>
                    <a:lnTo>
                      <a:pt x="101" y="269"/>
                    </a:lnTo>
                    <a:lnTo>
                      <a:pt x="77" y="257"/>
                    </a:lnTo>
                    <a:lnTo>
                      <a:pt x="59" y="245"/>
                    </a:lnTo>
                    <a:lnTo>
                      <a:pt x="36" y="227"/>
                    </a:lnTo>
                    <a:lnTo>
                      <a:pt x="24" y="209"/>
                    </a:lnTo>
                    <a:lnTo>
                      <a:pt x="0" y="16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316" name="Freeform 87"/>
              <p:cNvSpPr>
                <a:spLocks/>
              </p:cNvSpPr>
              <p:nvPr/>
            </p:nvSpPr>
            <p:spPr bwMode="auto">
              <a:xfrm>
                <a:off x="5064" y="1614"/>
                <a:ext cx="126" cy="137"/>
              </a:xfrm>
              <a:custGeom>
                <a:avLst/>
                <a:gdLst>
                  <a:gd name="T0" fmla="*/ 0 w 126"/>
                  <a:gd name="T1" fmla="*/ 72 h 137"/>
                  <a:gd name="T2" fmla="*/ 6 w 126"/>
                  <a:gd name="T3" fmla="*/ 42 h 137"/>
                  <a:gd name="T4" fmla="*/ 18 w 126"/>
                  <a:gd name="T5" fmla="*/ 18 h 137"/>
                  <a:gd name="T6" fmla="*/ 42 w 126"/>
                  <a:gd name="T7" fmla="*/ 6 h 137"/>
                  <a:gd name="T8" fmla="*/ 66 w 126"/>
                  <a:gd name="T9" fmla="*/ 0 h 137"/>
                  <a:gd name="T10" fmla="*/ 90 w 126"/>
                  <a:gd name="T11" fmla="*/ 6 h 137"/>
                  <a:gd name="T12" fmla="*/ 108 w 126"/>
                  <a:gd name="T13" fmla="*/ 18 h 137"/>
                  <a:gd name="T14" fmla="*/ 120 w 126"/>
                  <a:gd name="T15" fmla="*/ 42 h 137"/>
                  <a:gd name="T16" fmla="*/ 126 w 126"/>
                  <a:gd name="T17" fmla="*/ 72 h 137"/>
                  <a:gd name="T18" fmla="*/ 120 w 126"/>
                  <a:gd name="T19" fmla="*/ 96 h 137"/>
                  <a:gd name="T20" fmla="*/ 108 w 126"/>
                  <a:gd name="T21" fmla="*/ 120 h 137"/>
                  <a:gd name="T22" fmla="*/ 90 w 126"/>
                  <a:gd name="T23" fmla="*/ 131 h 137"/>
                  <a:gd name="T24" fmla="*/ 66 w 126"/>
                  <a:gd name="T25" fmla="*/ 137 h 137"/>
                  <a:gd name="T26" fmla="*/ 42 w 126"/>
                  <a:gd name="T27" fmla="*/ 131 h 137"/>
                  <a:gd name="T28" fmla="*/ 18 w 126"/>
                  <a:gd name="T29" fmla="*/ 120 h 137"/>
                  <a:gd name="T30" fmla="*/ 6 w 126"/>
                  <a:gd name="T31" fmla="*/ 96 h 137"/>
                  <a:gd name="T32" fmla="*/ 0 w 126"/>
                  <a:gd name="T33" fmla="*/ 72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37"/>
                  <a:gd name="T53" fmla="*/ 126 w 126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37">
                    <a:moveTo>
                      <a:pt x="0" y="72"/>
                    </a:moveTo>
                    <a:lnTo>
                      <a:pt x="6" y="42"/>
                    </a:lnTo>
                    <a:lnTo>
                      <a:pt x="18" y="18"/>
                    </a:lnTo>
                    <a:lnTo>
                      <a:pt x="42" y="6"/>
                    </a:lnTo>
                    <a:lnTo>
                      <a:pt x="66" y="0"/>
                    </a:lnTo>
                    <a:lnTo>
                      <a:pt x="90" y="6"/>
                    </a:lnTo>
                    <a:lnTo>
                      <a:pt x="108" y="18"/>
                    </a:lnTo>
                    <a:lnTo>
                      <a:pt x="120" y="42"/>
                    </a:lnTo>
                    <a:lnTo>
                      <a:pt x="126" y="72"/>
                    </a:lnTo>
                    <a:lnTo>
                      <a:pt x="120" y="96"/>
                    </a:lnTo>
                    <a:lnTo>
                      <a:pt x="108" y="120"/>
                    </a:lnTo>
                    <a:lnTo>
                      <a:pt x="90" y="131"/>
                    </a:lnTo>
                    <a:lnTo>
                      <a:pt x="66" y="137"/>
                    </a:lnTo>
                    <a:lnTo>
                      <a:pt x="42" y="131"/>
                    </a:lnTo>
                    <a:lnTo>
                      <a:pt x="18" y="120"/>
                    </a:lnTo>
                    <a:lnTo>
                      <a:pt x="6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317" name="Freeform 88"/>
              <p:cNvSpPr>
                <a:spLocks/>
              </p:cNvSpPr>
              <p:nvPr/>
            </p:nvSpPr>
            <p:spPr bwMode="auto">
              <a:xfrm>
                <a:off x="4160" y="1542"/>
                <a:ext cx="257" cy="269"/>
              </a:xfrm>
              <a:custGeom>
                <a:avLst/>
                <a:gdLst>
                  <a:gd name="T0" fmla="*/ 0 w 257"/>
                  <a:gd name="T1" fmla="*/ 132 h 269"/>
                  <a:gd name="T2" fmla="*/ 0 w 257"/>
                  <a:gd name="T3" fmla="*/ 108 h 269"/>
                  <a:gd name="T4" fmla="*/ 23 w 257"/>
                  <a:gd name="T5" fmla="*/ 60 h 269"/>
                  <a:gd name="T6" fmla="*/ 35 w 257"/>
                  <a:gd name="T7" fmla="*/ 42 h 269"/>
                  <a:gd name="T8" fmla="*/ 59 w 257"/>
                  <a:gd name="T9" fmla="*/ 24 h 269"/>
                  <a:gd name="T10" fmla="*/ 77 w 257"/>
                  <a:gd name="T11" fmla="*/ 12 h 269"/>
                  <a:gd name="T12" fmla="*/ 101 w 257"/>
                  <a:gd name="T13" fmla="*/ 0 h 269"/>
                  <a:gd name="T14" fmla="*/ 149 w 257"/>
                  <a:gd name="T15" fmla="*/ 0 h 269"/>
                  <a:gd name="T16" fmla="*/ 179 w 257"/>
                  <a:gd name="T17" fmla="*/ 12 h 269"/>
                  <a:gd name="T18" fmla="*/ 197 w 257"/>
                  <a:gd name="T19" fmla="*/ 24 h 269"/>
                  <a:gd name="T20" fmla="*/ 221 w 257"/>
                  <a:gd name="T21" fmla="*/ 42 h 269"/>
                  <a:gd name="T22" fmla="*/ 233 w 257"/>
                  <a:gd name="T23" fmla="*/ 60 h 269"/>
                  <a:gd name="T24" fmla="*/ 257 w 257"/>
                  <a:gd name="T25" fmla="*/ 108 h 269"/>
                  <a:gd name="T26" fmla="*/ 257 w 257"/>
                  <a:gd name="T27" fmla="*/ 162 h 269"/>
                  <a:gd name="T28" fmla="*/ 233 w 257"/>
                  <a:gd name="T29" fmla="*/ 209 h 269"/>
                  <a:gd name="T30" fmla="*/ 221 w 257"/>
                  <a:gd name="T31" fmla="*/ 227 h 269"/>
                  <a:gd name="T32" fmla="*/ 197 w 257"/>
                  <a:gd name="T33" fmla="*/ 245 h 269"/>
                  <a:gd name="T34" fmla="*/ 179 w 257"/>
                  <a:gd name="T35" fmla="*/ 257 h 269"/>
                  <a:gd name="T36" fmla="*/ 149 w 257"/>
                  <a:gd name="T37" fmla="*/ 269 h 269"/>
                  <a:gd name="T38" fmla="*/ 101 w 257"/>
                  <a:gd name="T39" fmla="*/ 269 h 269"/>
                  <a:gd name="T40" fmla="*/ 77 w 257"/>
                  <a:gd name="T41" fmla="*/ 257 h 269"/>
                  <a:gd name="T42" fmla="*/ 59 w 257"/>
                  <a:gd name="T43" fmla="*/ 245 h 269"/>
                  <a:gd name="T44" fmla="*/ 35 w 257"/>
                  <a:gd name="T45" fmla="*/ 227 h 269"/>
                  <a:gd name="T46" fmla="*/ 23 w 257"/>
                  <a:gd name="T47" fmla="*/ 209 h 269"/>
                  <a:gd name="T48" fmla="*/ 0 w 257"/>
                  <a:gd name="T49" fmla="*/ 162 h 269"/>
                  <a:gd name="T50" fmla="*/ 0 w 257"/>
                  <a:gd name="T51" fmla="*/ 132 h 2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7"/>
                  <a:gd name="T79" fmla="*/ 0 h 269"/>
                  <a:gd name="T80" fmla="*/ 257 w 257"/>
                  <a:gd name="T81" fmla="*/ 269 h 2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7" h="269">
                    <a:moveTo>
                      <a:pt x="0" y="132"/>
                    </a:moveTo>
                    <a:lnTo>
                      <a:pt x="0" y="108"/>
                    </a:lnTo>
                    <a:lnTo>
                      <a:pt x="23" y="60"/>
                    </a:lnTo>
                    <a:lnTo>
                      <a:pt x="35" y="42"/>
                    </a:lnTo>
                    <a:lnTo>
                      <a:pt x="59" y="24"/>
                    </a:lnTo>
                    <a:lnTo>
                      <a:pt x="77" y="12"/>
                    </a:lnTo>
                    <a:lnTo>
                      <a:pt x="101" y="0"/>
                    </a:lnTo>
                    <a:lnTo>
                      <a:pt x="149" y="0"/>
                    </a:lnTo>
                    <a:lnTo>
                      <a:pt x="179" y="12"/>
                    </a:lnTo>
                    <a:lnTo>
                      <a:pt x="197" y="24"/>
                    </a:lnTo>
                    <a:lnTo>
                      <a:pt x="221" y="42"/>
                    </a:lnTo>
                    <a:lnTo>
                      <a:pt x="233" y="60"/>
                    </a:lnTo>
                    <a:lnTo>
                      <a:pt x="257" y="108"/>
                    </a:lnTo>
                    <a:lnTo>
                      <a:pt x="257" y="162"/>
                    </a:lnTo>
                    <a:lnTo>
                      <a:pt x="233" y="209"/>
                    </a:lnTo>
                    <a:lnTo>
                      <a:pt x="221" y="227"/>
                    </a:lnTo>
                    <a:lnTo>
                      <a:pt x="197" y="245"/>
                    </a:lnTo>
                    <a:lnTo>
                      <a:pt x="179" y="257"/>
                    </a:lnTo>
                    <a:lnTo>
                      <a:pt x="149" y="269"/>
                    </a:lnTo>
                    <a:lnTo>
                      <a:pt x="101" y="269"/>
                    </a:lnTo>
                    <a:lnTo>
                      <a:pt x="77" y="257"/>
                    </a:lnTo>
                    <a:lnTo>
                      <a:pt x="59" y="245"/>
                    </a:lnTo>
                    <a:lnTo>
                      <a:pt x="35" y="227"/>
                    </a:lnTo>
                    <a:lnTo>
                      <a:pt x="23" y="209"/>
                    </a:lnTo>
                    <a:lnTo>
                      <a:pt x="0" y="16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55318" name="Freeform 89"/>
              <p:cNvSpPr>
                <a:spLocks/>
              </p:cNvSpPr>
              <p:nvPr/>
            </p:nvSpPr>
            <p:spPr bwMode="auto">
              <a:xfrm>
                <a:off x="4225" y="1614"/>
                <a:ext cx="126" cy="131"/>
              </a:xfrm>
              <a:custGeom>
                <a:avLst/>
                <a:gdLst>
                  <a:gd name="T0" fmla="*/ 0 w 126"/>
                  <a:gd name="T1" fmla="*/ 66 h 131"/>
                  <a:gd name="T2" fmla="*/ 6 w 126"/>
                  <a:gd name="T3" fmla="*/ 42 h 131"/>
                  <a:gd name="T4" fmla="*/ 18 w 126"/>
                  <a:gd name="T5" fmla="*/ 18 h 131"/>
                  <a:gd name="T6" fmla="*/ 36 w 126"/>
                  <a:gd name="T7" fmla="*/ 6 h 131"/>
                  <a:gd name="T8" fmla="*/ 60 w 126"/>
                  <a:gd name="T9" fmla="*/ 0 h 131"/>
                  <a:gd name="T10" fmla="*/ 84 w 126"/>
                  <a:gd name="T11" fmla="*/ 6 h 131"/>
                  <a:gd name="T12" fmla="*/ 108 w 126"/>
                  <a:gd name="T13" fmla="*/ 18 h 131"/>
                  <a:gd name="T14" fmla="*/ 120 w 126"/>
                  <a:gd name="T15" fmla="*/ 42 h 131"/>
                  <a:gd name="T16" fmla="*/ 126 w 126"/>
                  <a:gd name="T17" fmla="*/ 66 h 131"/>
                  <a:gd name="T18" fmla="*/ 120 w 126"/>
                  <a:gd name="T19" fmla="*/ 90 h 131"/>
                  <a:gd name="T20" fmla="*/ 108 w 126"/>
                  <a:gd name="T21" fmla="*/ 114 h 131"/>
                  <a:gd name="T22" fmla="*/ 84 w 126"/>
                  <a:gd name="T23" fmla="*/ 125 h 131"/>
                  <a:gd name="T24" fmla="*/ 60 w 126"/>
                  <a:gd name="T25" fmla="*/ 131 h 131"/>
                  <a:gd name="T26" fmla="*/ 36 w 126"/>
                  <a:gd name="T27" fmla="*/ 125 h 131"/>
                  <a:gd name="T28" fmla="*/ 18 w 126"/>
                  <a:gd name="T29" fmla="*/ 114 h 131"/>
                  <a:gd name="T30" fmla="*/ 6 w 126"/>
                  <a:gd name="T31" fmla="*/ 90 h 131"/>
                  <a:gd name="T32" fmla="*/ 0 w 126"/>
                  <a:gd name="T33" fmla="*/ 66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131"/>
                  <a:gd name="T53" fmla="*/ 126 w 126"/>
                  <a:gd name="T54" fmla="*/ 131 h 1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131">
                    <a:moveTo>
                      <a:pt x="0" y="66"/>
                    </a:moveTo>
                    <a:lnTo>
                      <a:pt x="6" y="42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60" y="0"/>
                    </a:lnTo>
                    <a:lnTo>
                      <a:pt x="84" y="6"/>
                    </a:lnTo>
                    <a:lnTo>
                      <a:pt x="108" y="18"/>
                    </a:lnTo>
                    <a:lnTo>
                      <a:pt x="120" y="42"/>
                    </a:lnTo>
                    <a:lnTo>
                      <a:pt x="126" y="66"/>
                    </a:lnTo>
                    <a:lnTo>
                      <a:pt x="120" y="90"/>
                    </a:lnTo>
                    <a:lnTo>
                      <a:pt x="108" y="114"/>
                    </a:lnTo>
                    <a:lnTo>
                      <a:pt x="84" y="125"/>
                    </a:lnTo>
                    <a:lnTo>
                      <a:pt x="60" y="131"/>
                    </a:lnTo>
                    <a:lnTo>
                      <a:pt x="36" y="125"/>
                    </a:lnTo>
                    <a:lnTo>
                      <a:pt x="18" y="114"/>
                    </a:lnTo>
                    <a:lnTo>
                      <a:pt x="6" y="9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55307" name="Freeform 90"/>
            <p:cNvSpPr>
              <a:spLocks/>
            </p:cNvSpPr>
            <p:nvPr/>
          </p:nvSpPr>
          <p:spPr bwMode="auto">
            <a:xfrm>
              <a:off x="4429" y="999"/>
              <a:ext cx="366" cy="179"/>
            </a:xfrm>
            <a:custGeom>
              <a:avLst/>
              <a:gdLst>
                <a:gd name="T0" fmla="*/ 366 w 366"/>
                <a:gd name="T1" fmla="*/ 0 h 179"/>
                <a:gd name="T2" fmla="*/ 366 w 366"/>
                <a:gd name="T3" fmla="*/ 179 h 179"/>
                <a:gd name="T4" fmla="*/ 0 w 366"/>
                <a:gd name="T5" fmla="*/ 179 h 179"/>
                <a:gd name="T6" fmla="*/ 186 w 366"/>
                <a:gd name="T7" fmla="*/ 0 h 179"/>
                <a:gd name="T8" fmla="*/ 366 w 366"/>
                <a:gd name="T9" fmla="*/ 0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"/>
                <a:gd name="T16" fmla="*/ 0 h 179"/>
                <a:gd name="T17" fmla="*/ 366 w 366"/>
                <a:gd name="T18" fmla="*/ 179 h 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" h="179">
                  <a:moveTo>
                    <a:pt x="366" y="0"/>
                  </a:moveTo>
                  <a:lnTo>
                    <a:pt x="366" y="179"/>
                  </a:lnTo>
                  <a:lnTo>
                    <a:pt x="0" y="179"/>
                  </a:lnTo>
                  <a:lnTo>
                    <a:pt x="18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308" name="Freeform 91"/>
            <p:cNvSpPr>
              <a:spLocks/>
            </p:cNvSpPr>
            <p:nvPr/>
          </p:nvSpPr>
          <p:spPr bwMode="auto">
            <a:xfrm>
              <a:off x="4417" y="993"/>
              <a:ext cx="384" cy="191"/>
            </a:xfrm>
            <a:custGeom>
              <a:avLst/>
              <a:gdLst>
                <a:gd name="T0" fmla="*/ 384 w 384"/>
                <a:gd name="T1" fmla="*/ 185 h 191"/>
                <a:gd name="T2" fmla="*/ 384 w 384"/>
                <a:gd name="T3" fmla="*/ 191 h 191"/>
                <a:gd name="T4" fmla="*/ 0 w 384"/>
                <a:gd name="T5" fmla="*/ 191 h 191"/>
                <a:gd name="T6" fmla="*/ 198 w 384"/>
                <a:gd name="T7" fmla="*/ 0 h 191"/>
                <a:gd name="T8" fmla="*/ 378 w 384"/>
                <a:gd name="T9" fmla="*/ 0 h 191"/>
                <a:gd name="T10" fmla="*/ 378 w 384"/>
                <a:gd name="T11" fmla="*/ 12 h 191"/>
                <a:gd name="T12" fmla="*/ 198 w 384"/>
                <a:gd name="T13" fmla="*/ 12 h 191"/>
                <a:gd name="T14" fmla="*/ 24 w 384"/>
                <a:gd name="T15" fmla="*/ 179 h 191"/>
                <a:gd name="T16" fmla="*/ 378 w 384"/>
                <a:gd name="T17" fmla="*/ 179 h 191"/>
                <a:gd name="T18" fmla="*/ 384 w 384"/>
                <a:gd name="T19" fmla="*/ 185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"/>
                <a:gd name="T31" fmla="*/ 0 h 191"/>
                <a:gd name="T32" fmla="*/ 384 w 384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" h="191">
                  <a:moveTo>
                    <a:pt x="384" y="185"/>
                  </a:moveTo>
                  <a:lnTo>
                    <a:pt x="384" y="191"/>
                  </a:lnTo>
                  <a:lnTo>
                    <a:pt x="0" y="191"/>
                  </a:lnTo>
                  <a:lnTo>
                    <a:pt x="198" y="0"/>
                  </a:lnTo>
                  <a:lnTo>
                    <a:pt x="378" y="0"/>
                  </a:lnTo>
                  <a:lnTo>
                    <a:pt x="378" y="12"/>
                  </a:lnTo>
                  <a:lnTo>
                    <a:pt x="198" y="12"/>
                  </a:lnTo>
                  <a:lnTo>
                    <a:pt x="24" y="179"/>
                  </a:lnTo>
                  <a:lnTo>
                    <a:pt x="378" y="179"/>
                  </a:lnTo>
                  <a:lnTo>
                    <a:pt x="384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309" name="Freeform 92"/>
            <p:cNvSpPr>
              <a:spLocks/>
            </p:cNvSpPr>
            <p:nvPr/>
          </p:nvSpPr>
          <p:spPr bwMode="auto">
            <a:xfrm>
              <a:off x="4435" y="1501"/>
              <a:ext cx="540" cy="12"/>
            </a:xfrm>
            <a:custGeom>
              <a:avLst/>
              <a:gdLst>
                <a:gd name="T0" fmla="*/ 6 w 540"/>
                <a:gd name="T1" fmla="*/ 0 h 12"/>
                <a:gd name="T2" fmla="*/ 540 w 540"/>
                <a:gd name="T3" fmla="*/ 0 h 12"/>
                <a:gd name="T4" fmla="*/ 540 w 540"/>
                <a:gd name="T5" fmla="*/ 12 h 12"/>
                <a:gd name="T6" fmla="*/ 0 w 540"/>
                <a:gd name="T7" fmla="*/ 12 h 12"/>
                <a:gd name="T8" fmla="*/ 0 w 540"/>
                <a:gd name="T9" fmla="*/ 6 h 12"/>
                <a:gd name="T10" fmla="*/ 6 w 54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0"/>
                <a:gd name="T19" fmla="*/ 0 h 12"/>
                <a:gd name="T20" fmla="*/ 540 w 54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0" h="12">
                  <a:moveTo>
                    <a:pt x="6" y="0"/>
                  </a:moveTo>
                  <a:lnTo>
                    <a:pt x="540" y="0"/>
                  </a:lnTo>
                  <a:lnTo>
                    <a:pt x="54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310" name="Freeform 93"/>
            <p:cNvSpPr>
              <a:spLocks/>
            </p:cNvSpPr>
            <p:nvPr/>
          </p:nvSpPr>
          <p:spPr bwMode="auto">
            <a:xfrm>
              <a:off x="4819" y="999"/>
              <a:ext cx="287" cy="179"/>
            </a:xfrm>
            <a:custGeom>
              <a:avLst/>
              <a:gdLst>
                <a:gd name="T0" fmla="*/ 0 w 287"/>
                <a:gd name="T1" fmla="*/ 179 h 179"/>
                <a:gd name="T2" fmla="*/ 0 w 287"/>
                <a:gd name="T3" fmla="*/ 0 h 179"/>
                <a:gd name="T4" fmla="*/ 180 w 287"/>
                <a:gd name="T5" fmla="*/ 0 h 179"/>
                <a:gd name="T6" fmla="*/ 204 w 287"/>
                <a:gd name="T7" fmla="*/ 12 h 179"/>
                <a:gd name="T8" fmla="*/ 210 w 287"/>
                <a:gd name="T9" fmla="*/ 18 h 179"/>
                <a:gd name="T10" fmla="*/ 287 w 287"/>
                <a:gd name="T11" fmla="*/ 179 h 179"/>
                <a:gd name="T12" fmla="*/ 0 w 287"/>
                <a:gd name="T13" fmla="*/ 179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179"/>
                <a:gd name="T23" fmla="*/ 287 w 28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179">
                  <a:moveTo>
                    <a:pt x="0" y="179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204" y="12"/>
                  </a:lnTo>
                  <a:lnTo>
                    <a:pt x="210" y="18"/>
                  </a:lnTo>
                  <a:lnTo>
                    <a:pt x="287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311" name="Freeform 94"/>
            <p:cNvSpPr>
              <a:spLocks/>
            </p:cNvSpPr>
            <p:nvPr/>
          </p:nvSpPr>
          <p:spPr bwMode="auto">
            <a:xfrm>
              <a:off x="4813" y="993"/>
              <a:ext cx="299" cy="191"/>
            </a:xfrm>
            <a:custGeom>
              <a:avLst/>
              <a:gdLst>
                <a:gd name="T0" fmla="*/ 0 w 299"/>
                <a:gd name="T1" fmla="*/ 6 h 191"/>
                <a:gd name="T2" fmla="*/ 0 w 299"/>
                <a:gd name="T3" fmla="*/ 0 h 191"/>
                <a:gd name="T4" fmla="*/ 186 w 299"/>
                <a:gd name="T5" fmla="*/ 0 h 191"/>
                <a:gd name="T6" fmla="*/ 210 w 299"/>
                <a:gd name="T7" fmla="*/ 12 h 191"/>
                <a:gd name="T8" fmla="*/ 222 w 299"/>
                <a:gd name="T9" fmla="*/ 24 h 191"/>
                <a:gd name="T10" fmla="*/ 299 w 299"/>
                <a:gd name="T11" fmla="*/ 191 h 191"/>
                <a:gd name="T12" fmla="*/ 6 w 299"/>
                <a:gd name="T13" fmla="*/ 191 h 191"/>
                <a:gd name="T14" fmla="*/ 6 w 299"/>
                <a:gd name="T15" fmla="*/ 179 h 191"/>
                <a:gd name="T16" fmla="*/ 281 w 299"/>
                <a:gd name="T17" fmla="*/ 179 h 191"/>
                <a:gd name="T18" fmla="*/ 210 w 299"/>
                <a:gd name="T19" fmla="*/ 24 h 191"/>
                <a:gd name="T20" fmla="*/ 210 w 299"/>
                <a:gd name="T21" fmla="*/ 24 h 191"/>
                <a:gd name="T22" fmla="*/ 186 w 299"/>
                <a:gd name="T23" fmla="*/ 12 h 191"/>
                <a:gd name="T24" fmla="*/ 6 w 299"/>
                <a:gd name="T25" fmla="*/ 12 h 191"/>
                <a:gd name="T26" fmla="*/ 0 w 299"/>
                <a:gd name="T27" fmla="*/ 6 h 1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"/>
                <a:gd name="T43" fmla="*/ 0 h 191"/>
                <a:gd name="T44" fmla="*/ 299 w 299"/>
                <a:gd name="T45" fmla="*/ 191 h 1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" h="191">
                  <a:moveTo>
                    <a:pt x="0" y="6"/>
                  </a:moveTo>
                  <a:lnTo>
                    <a:pt x="0" y="0"/>
                  </a:lnTo>
                  <a:lnTo>
                    <a:pt x="186" y="0"/>
                  </a:lnTo>
                  <a:lnTo>
                    <a:pt x="210" y="12"/>
                  </a:lnTo>
                  <a:lnTo>
                    <a:pt x="222" y="24"/>
                  </a:lnTo>
                  <a:lnTo>
                    <a:pt x="299" y="191"/>
                  </a:lnTo>
                  <a:lnTo>
                    <a:pt x="6" y="191"/>
                  </a:lnTo>
                  <a:lnTo>
                    <a:pt x="6" y="179"/>
                  </a:lnTo>
                  <a:lnTo>
                    <a:pt x="281" y="179"/>
                  </a:lnTo>
                  <a:lnTo>
                    <a:pt x="210" y="24"/>
                  </a:lnTo>
                  <a:lnTo>
                    <a:pt x="186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312" name="Freeform 95"/>
            <p:cNvSpPr>
              <a:spLocks/>
            </p:cNvSpPr>
            <p:nvPr/>
          </p:nvSpPr>
          <p:spPr bwMode="auto">
            <a:xfrm>
              <a:off x="4813" y="999"/>
              <a:ext cx="12" cy="185"/>
            </a:xfrm>
            <a:custGeom>
              <a:avLst/>
              <a:gdLst>
                <a:gd name="T0" fmla="*/ 6 w 12"/>
                <a:gd name="T1" fmla="*/ 185 h 185"/>
                <a:gd name="T2" fmla="*/ 0 w 12"/>
                <a:gd name="T3" fmla="*/ 185 h 185"/>
                <a:gd name="T4" fmla="*/ 0 w 12"/>
                <a:gd name="T5" fmla="*/ 0 h 185"/>
                <a:gd name="T6" fmla="*/ 12 w 12"/>
                <a:gd name="T7" fmla="*/ 0 h 185"/>
                <a:gd name="T8" fmla="*/ 12 w 12"/>
                <a:gd name="T9" fmla="*/ 179 h 185"/>
                <a:gd name="T10" fmla="*/ 6 w 12"/>
                <a:gd name="T11" fmla="*/ 185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85"/>
                <a:gd name="T20" fmla="*/ 12 w 12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85">
                  <a:moveTo>
                    <a:pt x="6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9"/>
                  </a:lnTo>
                  <a:lnTo>
                    <a:pt x="6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313" name="Freeform 96"/>
            <p:cNvSpPr>
              <a:spLocks/>
            </p:cNvSpPr>
            <p:nvPr/>
          </p:nvSpPr>
          <p:spPr bwMode="auto">
            <a:xfrm>
              <a:off x="4789" y="993"/>
              <a:ext cx="12" cy="185"/>
            </a:xfrm>
            <a:custGeom>
              <a:avLst/>
              <a:gdLst>
                <a:gd name="T0" fmla="*/ 6 w 12"/>
                <a:gd name="T1" fmla="*/ 0 h 185"/>
                <a:gd name="T2" fmla="*/ 12 w 12"/>
                <a:gd name="T3" fmla="*/ 0 h 185"/>
                <a:gd name="T4" fmla="*/ 12 w 12"/>
                <a:gd name="T5" fmla="*/ 185 h 185"/>
                <a:gd name="T6" fmla="*/ 0 w 12"/>
                <a:gd name="T7" fmla="*/ 185 h 185"/>
                <a:gd name="T8" fmla="*/ 0 w 12"/>
                <a:gd name="T9" fmla="*/ 6 h 185"/>
                <a:gd name="T10" fmla="*/ 6 w 12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85"/>
                <a:gd name="T20" fmla="*/ 12 w 12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85">
                  <a:moveTo>
                    <a:pt x="6" y="0"/>
                  </a:moveTo>
                  <a:lnTo>
                    <a:pt x="12" y="0"/>
                  </a:lnTo>
                  <a:lnTo>
                    <a:pt x="12" y="185"/>
                  </a:lnTo>
                  <a:lnTo>
                    <a:pt x="0" y="185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5304" name="Line 45"/>
          <p:cNvSpPr>
            <a:spLocks noChangeShapeType="1"/>
          </p:cNvSpPr>
          <p:nvPr/>
        </p:nvSpPr>
        <p:spPr bwMode="auto">
          <a:xfrm>
            <a:off x="760021" y="6175768"/>
            <a:ext cx="7481454" cy="0"/>
          </a:xfrm>
          <a:prstGeom prst="line">
            <a:avLst/>
          </a:prstGeom>
          <a:noFill/>
          <a:ln w="1270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1" name="56 Grupo"/>
          <p:cNvGrpSpPr/>
          <p:nvPr/>
        </p:nvGrpSpPr>
        <p:grpSpPr>
          <a:xfrm>
            <a:off x="3297839" y="1688133"/>
            <a:ext cx="522287" cy="363538"/>
            <a:chOff x="3262313" y="1657350"/>
            <a:chExt cx="522287" cy="363538"/>
          </a:xfrm>
          <a:solidFill>
            <a:schemeClr val="accent3"/>
          </a:solidFill>
        </p:grpSpPr>
        <p:sp>
          <p:nvSpPr>
            <p:cNvPr id="59" name="58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63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4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55323" name="Oval 32"/>
          <p:cNvSpPr>
            <a:spLocks noChangeArrowheads="1"/>
          </p:cNvSpPr>
          <p:nvPr/>
        </p:nvSpPr>
        <p:spPr bwMode="auto">
          <a:xfrm>
            <a:off x="3738563" y="1865705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4" name="64 Grupo"/>
          <p:cNvGrpSpPr/>
          <p:nvPr/>
        </p:nvGrpSpPr>
        <p:grpSpPr>
          <a:xfrm>
            <a:off x="2589347" y="793256"/>
            <a:ext cx="1100655" cy="846943"/>
            <a:chOff x="2556010" y="902638"/>
            <a:chExt cx="1100655" cy="846943"/>
          </a:xfrm>
        </p:grpSpPr>
        <p:grpSp>
          <p:nvGrpSpPr>
            <p:cNvPr id="15" name="54 Grupo"/>
            <p:cNvGrpSpPr/>
            <p:nvPr/>
          </p:nvGrpSpPr>
          <p:grpSpPr>
            <a:xfrm rot="8196445" flipH="1">
              <a:off x="3105638" y="1184599"/>
              <a:ext cx="551027" cy="564982"/>
              <a:chOff x="2736056" y="3178969"/>
              <a:chExt cx="1223963" cy="1319212"/>
            </a:xfrm>
          </p:grpSpPr>
          <p:pic>
            <p:nvPicPr>
              <p:cNvPr id="49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50" name="49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61 CuadroTexto"/>
            <p:cNvSpPr txBox="1"/>
            <p:nvPr/>
          </p:nvSpPr>
          <p:spPr>
            <a:xfrm>
              <a:off x="2556010" y="90263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16" name="54 Grupo"/>
          <p:cNvGrpSpPr/>
          <p:nvPr/>
        </p:nvGrpSpPr>
        <p:grpSpPr>
          <a:xfrm>
            <a:off x="3218754" y="1568737"/>
            <a:ext cx="552828" cy="357188"/>
            <a:chOff x="2269079" y="1233404"/>
            <a:chExt cx="552828" cy="357188"/>
          </a:xfrm>
          <a:solidFill>
            <a:schemeClr val="accent3"/>
          </a:solidFill>
        </p:grpSpPr>
        <p:sp>
          <p:nvSpPr>
            <p:cNvPr id="52" name="51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56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7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55322" name="Oval 31"/>
          <p:cNvSpPr>
            <a:spLocks noChangeArrowheads="1"/>
          </p:cNvSpPr>
          <p:nvPr/>
        </p:nvSpPr>
        <p:spPr bwMode="auto">
          <a:xfrm>
            <a:off x="3194050" y="1865705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6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674769" y="6412832"/>
            <a:ext cx="469231" cy="445168"/>
          </a:xfrm>
          <a:prstGeom prst="actionButtonForwardNext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4311E-6 L 1.38889E-6 -0.1084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10847 L -4.44444E-6 0.0020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30600" y="1725613"/>
            <a:ext cx="5392738" cy="438785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7500" y="1700213"/>
            <a:ext cx="2649538" cy="4398962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06638" y="3560763"/>
            <a:ext cx="100012" cy="376237"/>
            <a:chOff x="1610" y="572"/>
            <a:chExt cx="227" cy="1093"/>
          </a:xfrm>
        </p:grpSpPr>
        <p:sp>
          <p:nvSpPr>
            <p:cNvPr id="56472" name="Freeform 5"/>
            <p:cNvSpPr>
              <a:spLocks/>
            </p:cNvSpPr>
            <p:nvPr/>
          </p:nvSpPr>
          <p:spPr bwMode="auto">
            <a:xfrm>
              <a:off x="1610" y="572"/>
              <a:ext cx="227" cy="545"/>
            </a:xfrm>
            <a:custGeom>
              <a:avLst/>
              <a:gdLst>
                <a:gd name="T0" fmla="*/ 0 w 227"/>
                <a:gd name="T1" fmla="*/ 0 h 545"/>
                <a:gd name="T2" fmla="*/ 227 w 227"/>
                <a:gd name="T3" fmla="*/ 137 h 545"/>
                <a:gd name="T4" fmla="*/ 0 w 227"/>
                <a:gd name="T5" fmla="*/ 182 h 545"/>
                <a:gd name="T6" fmla="*/ 227 w 227"/>
                <a:gd name="T7" fmla="*/ 318 h 545"/>
                <a:gd name="T8" fmla="*/ 0 w 227"/>
                <a:gd name="T9" fmla="*/ 363 h 545"/>
                <a:gd name="T10" fmla="*/ 227 w 227"/>
                <a:gd name="T11" fmla="*/ 499 h 545"/>
                <a:gd name="T12" fmla="*/ 0 w 227"/>
                <a:gd name="T13" fmla="*/ 54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545"/>
                <a:gd name="T23" fmla="*/ 227 w 227"/>
                <a:gd name="T24" fmla="*/ 545 h 5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545">
                  <a:moveTo>
                    <a:pt x="0" y="0"/>
                  </a:moveTo>
                  <a:lnTo>
                    <a:pt x="227" y="137"/>
                  </a:lnTo>
                  <a:lnTo>
                    <a:pt x="0" y="182"/>
                  </a:lnTo>
                  <a:lnTo>
                    <a:pt x="227" y="318"/>
                  </a:lnTo>
                  <a:lnTo>
                    <a:pt x="0" y="363"/>
                  </a:lnTo>
                  <a:lnTo>
                    <a:pt x="227" y="499"/>
                  </a:lnTo>
                  <a:lnTo>
                    <a:pt x="0" y="5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473" name="Freeform 6"/>
            <p:cNvSpPr>
              <a:spLocks/>
            </p:cNvSpPr>
            <p:nvPr/>
          </p:nvSpPr>
          <p:spPr bwMode="auto">
            <a:xfrm>
              <a:off x="1610" y="1120"/>
              <a:ext cx="227" cy="545"/>
            </a:xfrm>
            <a:custGeom>
              <a:avLst/>
              <a:gdLst>
                <a:gd name="T0" fmla="*/ 0 w 227"/>
                <a:gd name="T1" fmla="*/ 0 h 545"/>
                <a:gd name="T2" fmla="*/ 227 w 227"/>
                <a:gd name="T3" fmla="*/ 137 h 545"/>
                <a:gd name="T4" fmla="*/ 0 w 227"/>
                <a:gd name="T5" fmla="*/ 182 h 545"/>
                <a:gd name="T6" fmla="*/ 227 w 227"/>
                <a:gd name="T7" fmla="*/ 318 h 545"/>
                <a:gd name="T8" fmla="*/ 0 w 227"/>
                <a:gd name="T9" fmla="*/ 363 h 545"/>
                <a:gd name="T10" fmla="*/ 227 w 227"/>
                <a:gd name="T11" fmla="*/ 499 h 545"/>
                <a:gd name="T12" fmla="*/ 0 w 227"/>
                <a:gd name="T13" fmla="*/ 54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545"/>
                <a:gd name="T23" fmla="*/ 227 w 227"/>
                <a:gd name="T24" fmla="*/ 545 h 5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545">
                  <a:moveTo>
                    <a:pt x="0" y="0"/>
                  </a:moveTo>
                  <a:lnTo>
                    <a:pt x="227" y="137"/>
                  </a:lnTo>
                  <a:lnTo>
                    <a:pt x="0" y="182"/>
                  </a:lnTo>
                  <a:lnTo>
                    <a:pt x="227" y="318"/>
                  </a:lnTo>
                  <a:lnTo>
                    <a:pt x="0" y="363"/>
                  </a:lnTo>
                  <a:lnTo>
                    <a:pt x="227" y="499"/>
                  </a:lnTo>
                  <a:lnTo>
                    <a:pt x="0" y="5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6325" name="Freeform 7"/>
          <p:cNvSpPr>
            <a:spLocks/>
          </p:cNvSpPr>
          <p:nvPr/>
        </p:nvSpPr>
        <p:spPr bwMode="auto">
          <a:xfrm>
            <a:off x="4918075" y="2824163"/>
            <a:ext cx="3854450" cy="1527175"/>
          </a:xfrm>
          <a:custGeom>
            <a:avLst/>
            <a:gdLst>
              <a:gd name="T0" fmla="*/ 0 w 1996"/>
              <a:gd name="T1" fmla="*/ 0 h 816"/>
              <a:gd name="T2" fmla="*/ 2147483647 w 1996"/>
              <a:gd name="T3" fmla="*/ 2147483647 h 816"/>
              <a:gd name="T4" fmla="*/ 2147483647 w 1996"/>
              <a:gd name="T5" fmla="*/ 2147483647 h 816"/>
              <a:gd name="T6" fmla="*/ 2147483647 w 1996"/>
              <a:gd name="T7" fmla="*/ 2147483647 h 816"/>
              <a:gd name="T8" fmla="*/ 2147483647 w 1996"/>
              <a:gd name="T9" fmla="*/ 2147483647 h 816"/>
              <a:gd name="T10" fmla="*/ 2147483647 w 1996"/>
              <a:gd name="T11" fmla="*/ 2147483647 h 816"/>
              <a:gd name="T12" fmla="*/ 2147483647 w 1996"/>
              <a:gd name="T13" fmla="*/ 2147483647 h 816"/>
              <a:gd name="T14" fmla="*/ 2147483647 w 1996"/>
              <a:gd name="T15" fmla="*/ 2147483647 h 816"/>
              <a:gd name="T16" fmla="*/ 2147483647 w 1996"/>
              <a:gd name="T17" fmla="*/ 2147483647 h 816"/>
              <a:gd name="T18" fmla="*/ 0 w 1996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96"/>
              <a:gd name="T31" fmla="*/ 0 h 816"/>
              <a:gd name="T32" fmla="*/ 1996 w 1996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96" h="816">
                <a:moveTo>
                  <a:pt x="0" y="0"/>
                </a:moveTo>
                <a:lnTo>
                  <a:pt x="320" y="478"/>
                </a:lnTo>
                <a:lnTo>
                  <a:pt x="388" y="525"/>
                </a:lnTo>
                <a:lnTo>
                  <a:pt x="516" y="582"/>
                </a:lnTo>
                <a:lnTo>
                  <a:pt x="1996" y="584"/>
                </a:lnTo>
                <a:lnTo>
                  <a:pt x="1996" y="816"/>
                </a:lnTo>
                <a:lnTo>
                  <a:pt x="548" y="816"/>
                </a:lnTo>
                <a:lnTo>
                  <a:pt x="412" y="691"/>
                </a:lnTo>
                <a:lnTo>
                  <a:pt x="332" y="629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511175" y="3892550"/>
            <a:ext cx="1981200" cy="2381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730250" y="3673475"/>
            <a:ext cx="333375" cy="219075"/>
            <a:chOff x="387" y="2604"/>
            <a:chExt cx="210" cy="138"/>
          </a:xfrm>
        </p:grpSpPr>
        <p:sp>
          <p:nvSpPr>
            <p:cNvPr id="56470" name="Rectangle 10"/>
            <p:cNvSpPr>
              <a:spLocks noChangeArrowheads="1"/>
            </p:cNvSpPr>
            <p:nvPr/>
          </p:nvSpPr>
          <p:spPr bwMode="auto">
            <a:xfrm>
              <a:off x="387" y="2664"/>
              <a:ext cx="210" cy="7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71" name="Rectangle 11"/>
            <p:cNvSpPr>
              <a:spLocks noChangeArrowheads="1"/>
            </p:cNvSpPr>
            <p:nvPr/>
          </p:nvSpPr>
          <p:spPr bwMode="auto">
            <a:xfrm>
              <a:off x="441" y="2604"/>
              <a:ext cx="108" cy="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56328" name="Line 12"/>
          <p:cNvSpPr>
            <a:spLocks noChangeShapeType="1"/>
          </p:cNvSpPr>
          <p:nvPr/>
        </p:nvSpPr>
        <p:spPr bwMode="auto">
          <a:xfrm flipV="1">
            <a:off x="901700" y="3711575"/>
            <a:ext cx="0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56329" name="Freeform 13"/>
          <p:cNvSpPr>
            <a:spLocks/>
          </p:cNvSpPr>
          <p:nvPr/>
        </p:nvSpPr>
        <p:spPr bwMode="auto">
          <a:xfrm>
            <a:off x="1768475" y="3463925"/>
            <a:ext cx="447675" cy="428625"/>
          </a:xfrm>
          <a:custGeom>
            <a:avLst/>
            <a:gdLst>
              <a:gd name="T0" fmla="*/ 2147483647 w 282"/>
              <a:gd name="T1" fmla="*/ 0 h 270"/>
              <a:gd name="T2" fmla="*/ 0 w 282"/>
              <a:gd name="T3" fmla="*/ 2147483647 h 270"/>
              <a:gd name="T4" fmla="*/ 2147483647 w 282"/>
              <a:gd name="T5" fmla="*/ 2147483647 h 270"/>
              <a:gd name="T6" fmla="*/ 2147483647 w 282"/>
              <a:gd name="T7" fmla="*/ 2147483647 h 270"/>
              <a:gd name="T8" fmla="*/ 2147483647 w 282"/>
              <a:gd name="T9" fmla="*/ 0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"/>
              <a:gd name="T16" fmla="*/ 0 h 270"/>
              <a:gd name="T17" fmla="*/ 282 w 282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" h="270">
                <a:moveTo>
                  <a:pt x="12" y="0"/>
                </a:moveTo>
                <a:lnTo>
                  <a:pt x="0" y="270"/>
                </a:lnTo>
                <a:lnTo>
                  <a:pt x="282" y="270"/>
                </a:lnTo>
                <a:lnTo>
                  <a:pt x="264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00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56330" name="Oval 14"/>
          <p:cNvSpPr>
            <a:spLocks noChangeArrowheads="1"/>
          </p:cNvSpPr>
          <p:nvPr/>
        </p:nvSpPr>
        <p:spPr bwMode="auto">
          <a:xfrm>
            <a:off x="1825625" y="3282950"/>
            <a:ext cx="323850" cy="323850"/>
          </a:xfrm>
          <a:prstGeom prst="ellipse">
            <a:avLst/>
          </a:prstGeom>
          <a:solidFill>
            <a:srgbClr val="00007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27063" y="2974975"/>
            <a:ext cx="2995612" cy="690563"/>
            <a:chOff x="354" y="2154"/>
            <a:chExt cx="1887" cy="435"/>
          </a:xfrm>
        </p:grpSpPr>
        <p:sp>
          <p:nvSpPr>
            <p:cNvPr id="56465" name="Rectangle 16"/>
            <p:cNvSpPr>
              <a:spLocks noChangeArrowheads="1"/>
            </p:cNvSpPr>
            <p:nvPr/>
          </p:nvSpPr>
          <p:spPr bwMode="auto">
            <a:xfrm rot="693608">
              <a:off x="1077" y="2499"/>
              <a:ext cx="116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66" name="Rectangle 17"/>
            <p:cNvSpPr>
              <a:spLocks noChangeArrowheads="1"/>
            </p:cNvSpPr>
            <p:nvPr/>
          </p:nvSpPr>
          <p:spPr bwMode="auto">
            <a:xfrm rot="693608">
              <a:off x="354" y="2352"/>
              <a:ext cx="1164" cy="90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67" name="Rectangle 18"/>
            <p:cNvSpPr>
              <a:spLocks noChangeArrowheads="1"/>
            </p:cNvSpPr>
            <p:nvPr/>
          </p:nvSpPr>
          <p:spPr bwMode="auto">
            <a:xfrm rot="673068">
              <a:off x="447" y="2349"/>
              <a:ext cx="108" cy="6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68" name="Rectangle 19"/>
            <p:cNvSpPr>
              <a:spLocks noChangeArrowheads="1"/>
            </p:cNvSpPr>
            <p:nvPr/>
          </p:nvSpPr>
          <p:spPr bwMode="auto">
            <a:xfrm rot="673322">
              <a:off x="474" y="2208"/>
              <a:ext cx="108" cy="6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69" name="Oval 20"/>
            <p:cNvSpPr>
              <a:spLocks noChangeArrowheads="1"/>
            </p:cNvSpPr>
            <p:nvPr/>
          </p:nvSpPr>
          <p:spPr bwMode="auto">
            <a:xfrm rot="837432">
              <a:off x="396" y="2154"/>
              <a:ext cx="288" cy="6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56332" name="Freeform 21"/>
          <p:cNvSpPr>
            <a:spLocks/>
          </p:cNvSpPr>
          <p:nvPr/>
        </p:nvSpPr>
        <p:spPr bwMode="auto">
          <a:xfrm>
            <a:off x="4462463" y="4008438"/>
            <a:ext cx="309562" cy="754062"/>
          </a:xfrm>
          <a:custGeom>
            <a:avLst/>
            <a:gdLst>
              <a:gd name="T0" fmla="*/ 0 w 180"/>
              <a:gd name="T1" fmla="*/ 2147483647 h 438"/>
              <a:gd name="T2" fmla="*/ 2147483647 w 180"/>
              <a:gd name="T3" fmla="*/ 0 h 438"/>
              <a:gd name="T4" fmla="*/ 2147483647 w 180"/>
              <a:gd name="T5" fmla="*/ 0 h 438"/>
              <a:gd name="T6" fmla="*/ 2147483647 w 180"/>
              <a:gd name="T7" fmla="*/ 2147483647 h 438"/>
              <a:gd name="T8" fmla="*/ 0 w 180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438"/>
              <a:gd name="T17" fmla="*/ 180 w 180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438">
                <a:moveTo>
                  <a:pt x="0" y="432"/>
                </a:moveTo>
                <a:lnTo>
                  <a:pt x="24" y="0"/>
                </a:lnTo>
                <a:lnTo>
                  <a:pt x="162" y="0"/>
                </a:lnTo>
                <a:lnTo>
                  <a:pt x="180" y="438"/>
                </a:lnTo>
                <a:lnTo>
                  <a:pt x="0" y="432"/>
                </a:lnTo>
                <a:close/>
              </a:path>
            </a:pathLst>
          </a:custGeom>
          <a:solidFill>
            <a:srgbClr val="0000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526088" y="3521075"/>
            <a:ext cx="228600" cy="228600"/>
            <a:chOff x="2544" y="1848"/>
            <a:chExt cx="144" cy="144"/>
          </a:xfrm>
        </p:grpSpPr>
        <p:sp>
          <p:nvSpPr>
            <p:cNvPr id="56463" name="Oval 23"/>
            <p:cNvSpPr>
              <a:spLocks noChangeArrowheads="1"/>
            </p:cNvSpPr>
            <p:nvPr/>
          </p:nvSpPr>
          <p:spPr bwMode="auto">
            <a:xfrm>
              <a:off x="2544" y="18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64" name="Oval 24"/>
            <p:cNvSpPr>
              <a:spLocks noChangeArrowheads="1"/>
            </p:cNvSpPr>
            <p:nvPr/>
          </p:nvSpPr>
          <p:spPr bwMode="auto">
            <a:xfrm>
              <a:off x="2580" y="1887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56334" name="Group 25"/>
          <p:cNvGrpSpPr>
            <a:grpSpLocks/>
          </p:cNvGrpSpPr>
          <p:nvPr/>
        </p:nvGrpSpPr>
        <p:grpSpPr bwMode="auto">
          <a:xfrm>
            <a:off x="1876425" y="3348038"/>
            <a:ext cx="228600" cy="228600"/>
            <a:chOff x="2544" y="1848"/>
            <a:chExt cx="144" cy="144"/>
          </a:xfrm>
        </p:grpSpPr>
        <p:sp>
          <p:nvSpPr>
            <p:cNvPr id="56461" name="Oval 26"/>
            <p:cNvSpPr>
              <a:spLocks noChangeArrowheads="1"/>
            </p:cNvSpPr>
            <p:nvPr/>
          </p:nvSpPr>
          <p:spPr bwMode="auto">
            <a:xfrm>
              <a:off x="2544" y="18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62" name="Oval 27"/>
            <p:cNvSpPr>
              <a:spLocks noChangeArrowheads="1"/>
            </p:cNvSpPr>
            <p:nvPr/>
          </p:nvSpPr>
          <p:spPr bwMode="auto">
            <a:xfrm>
              <a:off x="2580" y="1887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040188" y="3971925"/>
            <a:ext cx="227012" cy="728663"/>
            <a:chOff x="1610" y="572"/>
            <a:chExt cx="227" cy="1093"/>
          </a:xfrm>
        </p:grpSpPr>
        <p:sp>
          <p:nvSpPr>
            <p:cNvPr id="56459" name="Freeform 29"/>
            <p:cNvSpPr>
              <a:spLocks/>
            </p:cNvSpPr>
            <p:nvPr/>
          </p:nvSpPr>
          <p:spPr bwMode="auto">
            <a:xfrm>
              <a:off x="1610" y="572"/>
              <a:ext cx="227" cy="545"/>
            </a:xfrm>
            <a:custGeom>
              <a:avLst/>
              <a:gdLst>
                <a:gd name="T0" fmla="*/ 0 w 227"/>
                <a:gd name="T1" fmla="*/ 0 h 545"/>
                <a:gd name="T2" fmla="*/ 227 w 227"/>
                <a:gd name="T3" fmla="*/ 137 h 545"/>
                <a:gd name="T4" fmla="*/ 0 w 227"/>
                <a:gd name="T5" fmla="*/ 182 h 545"/>
                <a:gd name="T6" fmla="*/ 227 w 227"/>
                <a:gd name="T7" fmla="*/ 318 h 545"/>
                <a:gd name="T8" fmla="*/ 0 w 227"/>
                <a:gd name="T9" fmla="*/ 363 h 545"/>
                <a:gd name="T10" fmla="*/ 227 w 227"/>
                <a:gd name="T11" fmla="*/ 499 h 545"/>
                <a:gd name="T12" fmla="*/ 0 w 227"/>
                <a:gd name="T13" fmla="*/ 54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545"/>
                <a:gd name="T23" fmla="*/ 227 w 227"/>
                <a:gd name="T24" fmla="*/ 545 h 5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545">
                  <a:moveTo>
                    <a:pt x="0" y="0"/>
                  </a:moveTo>
                  <a:lnTo>
                    <a:pt x="227" y="137"/>
                  </a:lnTo>
                  <a:lnTo>
                    <a:pt x="0" y="182"/>
                  </a:lnTo>
                  <a:lnTo>
                    <a:pt x="227" y="318"/>
                  </a:lnTo>
                  <a:lnTo>
                    <a:pt x="0" y="363"/>
                  </a:lnTo>
                  <a:lnTo>
                    <a:pt x="227" y="499"/>
                  </a:lnTo>
                  <a:lnTo>
                    <a:pt x="0" y="545"/>
                  </a:lnTo>
                </a:path>
              </a:pathLst>
            </a:custGeom>
            <a:noFill/>
            <a:ln w="1460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460" name="Freeform 30"/>
            <p:cNvSpPr>
              <a:spLocks/>
            </p:cNvSpPr>
            <p:nvPr/>
          </p:nvSpPr>
          <p:spPr bwMode="auto">
            <a:xfrm>
              <a:off x="1610" y="1120"/>
              <a:ext cx="227" cy="545"/>
            </a:xfrm>
            <a:custGeom>
              <a:avLst/>
              <a:gdLst>
                <a:gd name="T0" fmla="*/ 0 w 227"/>
                <a:gd name="T1" fmla="*/ 0 h 545"/>
                <a:gd name="T2" fmla="*/ 227 w 227"/>
                <a:gd name="T3" fmla="*/ 137 h 545"/>
                <a:gd name="T4" fmla="*/ 0 w 227"/>
                <a:gd name="T5" fmla="*/ 182 h 545"/>
                <a:gd name="T6" fmla="*/ 227 w 227"/>
                <a:gd name="T7" fmla="*/ 318 h 545"/>
                <a:gd name="T8" fmla="*/ 0 w 227"/>
                <a:gd name="T9" fmla="*/ 363 h 545"/>
                <a:gd name="T10" fmla="*/ 227 w 227"/>
                <a:gd name="T11" fmla="*/ 499 h 545"/>
                <a:gd name="T12" fmla="*/ 0 w 227"/>
                <a:gd name="T13" fmla="*/ 545 h 5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545"/>
                <a:gd name="T23" fmla="*/ 227 w 227"/>
                <a:gd name="T24" fmla="*/ 545 h 5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545">
                  <a:moveTo>
                    <a:pt x="0" y="0"/>
                  </a:moveTo>
                  <a:lnTo>
                    <a:pt x="227" y="137"/>
                  </a:lnTo>
                  <a:lnTo>
                    <a:pt x="0" y="182"/>
                  </a:lnTo>
                  <a:lnTo>
                    <a:pt x="227" y="318"/>
                  </a:lnTo>
                  <a:lnTo>
                    <a:pt x="0" y="363"/>
                  </a:lnTo>
                  <a:lnTo>
                    <a:pt x="227" y="499"/>
                  </a:lnTo>
                  <a:lnTo>
                    <a:pt x="0" y="545"/>
                  </a:lnTo>
                </a:path>
              </a:pathLst>
            </a:custGeom>
            <a:noFill/>
            <a:ln w="1460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6336" name="Rectangle 31"/>
          <p:cNvSpPr>
            <a:spLocks noChangeArrowheads="1"/>
          </p:cNvSpPr>
          <p:nvPr/>
        </p:nvSpPr>
        <p:spPr bwMode="auto">
          <a:xfrm>
            <a:off x="3829050" y="4703763"/>
            <a:ext cx="2495550" cy="1619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6337" name="Oval 32"/>
          <p:cNvSpPr>
            <a:spLocks noChangeArrowheads="1"/>
          </p:cNvSpPr>
          <p:nvPr/>
        </p:nvSpPr>
        <p:spPr bwMode="auto">
          <a:xfrm>
            <a:off x="4465638" y="2873375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790825" y="3879850"/>
            <a:ext cx="3384550" cy="325438"/>
            <a:chOff x="1758" y="1950"/>
            <a:chExt cx="2132" cy="205"/>
          </a:xfrm>
        </p:grpSpPr>
        <p:sp>
          <p:nvSpPr>
            <p:cNvPr id="56451" name="AutoShape 34"/>
            <p:cNvSpPr>
              <a:spLocks noChangeArrowheads="1"/>
            </p:cNvSpPr>
            <p:nvPr/>
          </p:nvSpPr>
          <p:spPr bwMode="auto">
            <a:xfrm flipV="1">
              <a:off x="3790" y="1991"/>
              <a:ext cx="56" cy="1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grpSp>
          <p:nvGrpSpPr>
            <p:cNvPr id="56452" name="Group 35"/>
            <p:cNvGrpSpPr>
              <a:grpSpLocks/>
            </p:cNvGrpSpPr>
            <p:nvPr/>
          </p:nvGrpSpPr>
          <p:grpSpPr bwMode="auto">
            <a:xfrm>
              <a:off x="1758" y="1950"/>
              <a:ext cx="2132" cy="90"/>
              <a:chOff x="1992" y="2091"/>
              <a:chExt cx="2132" cy="90"/>
            </a:xfrm>
          </p:grpSpPr>
          <p:grpSp>
            <p:nvGrpSpPr>
              <p:cNvPr id="56453" name="Group 36"/>
              <p:cNvGrpSpPr>
                <a:grpSpLocks/>
              </p:cNvGrpSpPr>
              <p:nvPr/>
            </p:nvGrpSpPr>
            <p:grpSpPr bwMode="auto">
              <a:xfrm>
                <a:off x="1992" y="2091"/>
                <a:ext cx="2132" cy="90"/>
                <a:chOff x="1992" y="2091"/>
                <a:chExt cx="2132" cy="90"/>
              </a:xfrm>
            </p:grpSpPr>
            <p:grpSp>
              <p:nvGrpSpPr>
                <p:cNvPr id="56455" name="Group 37"/>
                <p:cNvGrpSpPr>
                  <a:grpSpLocks/>
                </p:cNvGrpSpPr>
                <p:nvPr/>
              </p:nvGrpSpPr>
              <p:grpSpPr bwMode="auto">
                <a:xfrm>
                  <a:off x="2696" y="2094"/>
                  <a:ext cx="1428" cy="87"/>
                  <a:chOff x="2696" y="2094"/>
                  <a:chExt cx="1428" cy="87"/>
                </a:xfrm>
              </p:grpSpPr>
              <p:sp>
                <p:nvSpPr>
                  <p:cNvPr id="5645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96" y="2095"/>
                    <a:ext cx="1428" cy="84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645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2094"/>
                    <a:ext cx="207" cy="8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6456" name="Rectangle 40"/>
                <p:cNvSpPr>
                  <a:spLocks noChangeArrowheads="1"/>
                </p:cNvSpPr>
                <p:nvPr/>
              </p:nvSpPr>
              <p:spPr bwMode="auto">
                <a:xfrm>
                  <a:off x="1992" y="2091"/>
                  <a:ext cx="716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6454" name="Oval 41"/>
              <p:cNvSpPr>
                <a:spLocks noChangeArrowheads="1"/>
              </p:cNvSpPr>
              <p:nvPr/>
            </p:nvSpPr>
            <p:spPr bwMode="auto">
              <a:xfrm>
                <a:off x="3996" y="2108"/>
                <a:ext cx="112" cy="56"/>
              </a:xfrm>
              <a:prstGeom prst="ellipse">
                <a:avLst/>
              </a:pr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6339" name="Rectangle 42"/>
          <p:cNvSpPr>
            <a:spLocks noChangeArrowheads="1"/>
          </p:cNvSpPr>
          <p:nvPr/>
        </p:nvSpPr>
        <p:spPr bwMode="auto">
          <a:xfrm>
            <a:off x="5386388" y="4113213"/>
            <a:ext cx="282575" cy="5222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56340" name="Group 43"/>
          <p:cNvGrpSpPr>
            <a:grpSpLocks/>
          </p:cNvGrpSpPr>
          <p:nvPr/>
        </p:nvGrpSpPr>
        <p:grpSpPr bwMode="auto">
          <a:xfrm>
            <a:off x="5365750" y="4159250"/>
            <a:ext cx="312738" cy="433388"/>
            <a:chOff x="2789" y="2026"/>
            <a:chExt cx="425" cy="837"/>
          </a:xfrm>
        </p:grpSpPr>
        <p:grpSp>
          <p:nvGrpSpPr>
            <p:cNvPr id="56411" name="Group 44"/>
            <p:cNvGrpSpPr>
              <a:grpSpLocks/>
            </p:cNvGrpSpPr>
            <p:nvPr/>
          </p:nvGrpSpPr>
          <p:grpSpPr bwMode="auto">
            <a:xfrm>
              <a:off x="2789" y="2026"/>
              <a:ext cx="425" cy="194"/>
              <a:chOff x="1077" y="1244"/>
              <a:chExt cx="2137" cy="976"/>
            </a:xfrm>
          </p:grpSpPr>
          <p:sp>
            <p:nvSpPr>
              <p:cNvPr id="56448" name="Arc 45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49" name="Line 46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50" name="Arc 47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2" name="Group 48"/>
            <p:cNvGrpSpPr>
              <a:grpSpLocks/>
            </p:cNvGrpSpPr>
            <p:nvPr/>
          </p:nvGrpSpPr>
          <p:grpSpPr bwMode="auto">
            <a:xfrm>
              <a:off x="2789" y="2093"/>
              <a:ext cx="425" cy="194"/>
              <a:chOff x="1077" y="1244"/>
              <a:chExt cx="2137" cy="976"/>
            </a:xfrm>
          </p:grpSpPr>
          <p:sp>
            <p:nvSpPr>
              <p:cNvPr id="56445" name="Arc 49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46" name="Line 50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47" name="Arc 51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3" name="Group 52"/>
            <p:cNvGrpSpPr>
              <a:grpSpLocks/>
            </p:cNvGrpSpPr>
            <p:nvPr/>
          </p:nvGrpSpPr>
          <p:grpSpPr bwMode="auto">
            <a:xfrm>
              <a:off x="2789" y="2160"/>
              <a:ext cx="425" cy="194"/>
              <a:chOff x="1077" y="1244"/>
              <a:chExt cx="2137" cy="976"/>
            </a:xfrm>
          </p:grpSpPr>
          <p:sp>
            <p:nvSpPr>
              <p:cNvPr id="56442" name="Arc 53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43" name="Line 54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44" name="Arc 55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4" name="Group 56"/>
            <p:cNvGrpSpPr>
              <a:grpSpLocks/>
            </p:cNvGrpSpPr>
            <p:nvPr/>
          </p:nvGrpSpPr>
          <p:grpSpPr bwMode="auto">
            <a:xfrm>
              <a:off x="2789" y="2235"/>
              <a:ext cx="425" cy="194"/>
              <a:chOff x="1077" y="1244"/>
              <a:chExt cx="2137" cy="976"/>
            </a:xfrm>
          </p:grpSpPr>
          <p:sp>
            <p:nvSpPr>
              <p:cNvPr id="56439" name="Arc 57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40" name="Line 58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41" name="Arc 59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5" name="Group 60"/>
            <p:cNvGrpSpPr>
              <a:grpSpLocks/>
            </p:cNvGrpSpPr>
            <p:nvPr/>
          </p:nvGrpSpPr>
          <p:grpSpPr bwMode="auto">
            <a:xfrm>
              <a:off x="2789" y="2318"/>
              <a:ext cx="425" cy="194"/>
              <a:chOff x="1077" y="1244"/>
              <a:chExt cx="2137" cy="976"/>
            </a:xfrm>
          </p:grpSpPr>
          <p:sp>
            <p:nvSpPr>
              <p:cNvPr id="56436" name="Arc 61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37" name="Line 62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38" name="Arc 63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6" name="Group 64"/>
            <p:cNvGrpSpPr>
              <a:grpSpLocks/>
            </p:cNvGrpSpPr>
            <p:nvPr/>
          </p:nvGrpSpPr>
          <p:grpSpPr bwMode="auto">
            <a:xfrm>
              <a:off x="2789" y="2385"/>
              <a:ext cx="425" cy="194"/>
              <a:chOff x="1077" y="1244"/>
              <a:chExt cx="2137" cy="976"/>
            </a:xfrm>
          </p:grpSpPr>
          <p:sp>
            <p:nvSpPr>
              <p:cNvPr id="56433" name="Arc 65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34" name="Line 66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35" name="Arc 67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7" name="Group 68"/>
            <p:cNvGrpSpPr>
              <a:grpSpLocks/>
            </p:cNvGrpSpPr>
            <p:nvPr/>
          </p:nvGrpSpPr>
          <p:grpSpPr bwMode="auto">
            <a:xfrm>
              <a:off x="2789" y="2452"/>
              <a:ext cx="425" cy="194"/>
              <a:chOff x="1077" y="1244"/>
              <a:chExt cx="2137" cy="976"/>
            </a:xfrm>
          </p:grpSpPr>
          <p:sp>
            <p:nvSpPr>
              <p:cNvPr id="56430" name="Arc 69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31" name="Line 70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32" name="Arc 71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8" name="Group 72"/>
            <p:cNvGrpSpPr>
              <a:grpSpLocks/>
            </p:cNvGrpSpPr>
            <p:nvPr/>
          </p:nvGrpSpPr>
          <p:grpSpPr bwMode="auto">
            <a:xfrm>
              <a:off x="2789" y="2527"/>
              <a:ext cx="425" cy="194"/>
              <a:chOff x="1077" y="1244"/>
              <a:chExt cx="2137" cy="976"/>
            </a:xfrm>
          </p:grpSpPr>
          <p:sp>
            <p:nvSpPr>
              <p:cNvPr id="56427" name="Arc 73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28" name="Line 74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29" name="Arc 75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19" name="Group 76"/>
            <p:cNvGrpSpPr>
              <a:grpSpLocks/>
            </p:cNvGrpSpPr>
            <p:nvPr/>
          </p:nvGrpSpPr>
          <p:grpSpPr bwMode="auto">
            <a:xfrm>
              <a:off x="2789" y="2594"/>
              <a:ext cx="425" cy="194"/>
              <a:chOff x="1077" y="1244"/>
              <a:chExt cx="2137" cy="976"/>
            </a:xfrm>
          </p:grpSpPr>
          <p:sp>
            <p:nvSpPr>
              <p:cNvPr id="56424" name="Arc 77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25" name="Line 78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26" name="Arc 79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6420" name="Group 80"/>
            <p:cNvGrpSpPr>
              <a:grpSpLocks/>
            </p:cNvGrpSpPr>
            <p:nvPr/>
          </p:nvGrpSpPr>
          <p:grpSpPr bwMode="auto">
            <a:xfrm>
              <a:off x="2789" y="2669"/>
              <a:ext cx="425" cy="194"/>
              <a:chOff x="1077" y="1244"/>
              <a:chExt cx="2137" cy="976"/>
            </a:xfrm>
          </p:grpSpPr>
          <p:sp>
            <p:nvSpPr>
              <p:cNvPr id="56421" name="Arc 81"/>
              <p:cNvSpPr>
                <a:spLocks/>
              </p:cNvSpPr>
              <p:nvPr/>
            </p:nvSpPr>
            <p:spPr bwMode="auto">
              <a:xfrm rot="16982001" flipH="1">
                <a:off x="1077" y="1244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6422" name="Line 82"/>
              <p:cNvSpPr>
                <a:spLocks noChangeShapeType="1"/>
              </p:cNvSpPr>
              <p:nvPr/>
            </p:nvSpPr>
            <p:spPr bwMode="auto">
              <a:xfrm>
                <a:off x="1453" y="1728"/>
                <a:ext cx="13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423" name="Arc 83"/>
              <p:cNvSpPr>
                <a:spLocks/>
              </p:cNvSpPr>
              <p:nvPr/>
            </p:nvSpPr>
            <p:spPr bwMode="auto">
              <a:xfrm rot="16982001" flipV="1">
                <a:off x="2772" y="1778"/>
                <a:ext cx="442" cy="44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56341" name="Group 84"/>
          <p:cNvGrpSpPr>
            <a:grpSpLocks/>
          </p:cNvGrpSpPr>
          <p:nvPr/>
        </p:nvGrpSpPr>
        <p:grpSpPr bwMode="auto">
          <a:xfrm>
            <a:off x="4514850" y="3825875"/>
            <a:ext cx="228600" cy="228600"/>
            <a:chOff x="2544" y="1848"/>
            <a:chExt cx="144" cy="144"/>
          </a:xfrm>
        </p:grpSpPr>
        <p:sp>
          <p:nvSpPr>
            <p:cNvPr id="56409" name="Oval 85"/>
            <p:cNvSpPr>
              <a:spLocks noChangeArrowheads="1"/>
            </p:cNvSpPr>
            <p:nvPr/>
          </p:nvSpPr>
          <p:spPr bwMode="auto">
            <a:xfrm>
              <a:off x="2544" y="18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10" name="Oval 86"/>
            <p:cNvSpPr>
              <a:spLocks noChangeArrowheads="1"/>
            </p:cNvSpPr>
            <p:nvPr/>
          </p:nvSpPr>
          <p:spPr bwMode="auto">
            <a:xfrm>
              <a:off x="2580" y="1887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56342" name="Group 87"/>
          <p:cNvGrpSpPr>
            <a:grpSpLocks/>
          </p:cNvGrpSpPr>
          <p:nvPr/>
        </p:nvGrpSpPr>
        <p:grpSpPr bwMode="auto">
          <a:xfrm>
            <a:off x="4516438" y="3829050"/>
            <a:ext cx="228600" cy="228600"/>
            <a:chOff x="2544" y="1848"/>
            <a:chExt cx="144" cy="144"/>
          </a:xfrm>
        </p:grpSpPr>
        <p:sp>
          <p:nvSpPr>
            <p:cNvPr id="56407" name="Oval 88"/>
            <p:cNvSpPr>
              <a:spLocks noChangeArrowheads="1"/>
            </p:cNvSpPr>
            <p:nvPr/>
          </p:nvSpPr>
          <p:spPr bwMode="auto">
            <a:xfrm>
              <a:off x="2544" y="18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08" name="Oval 89"/>
            <p:cNvSpPr>
              <a:spLocks noChangeArrowheads="1"/>
            </p:cNvSpPr>
            <p:nvPr/>
          </p:nvSpPr>
          <p:spPr bwMode="auto">
            <a:xfrm>
              <a:off x="2580" y="1887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56343" name="Rectangle 90"/>
          <p:cNvSpPr>
            <a:spLocks noChangeArrowheads="1"/>
          </p:cNvSpPr>
          <p:nvPr/>
        </p:nvSpPr>
        <p:spPr bwMode="auto">
          <a:xfrm>
            <a:off x="5346700" y="4630738"/>
            <a:ext cx="368300" cy="71437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9243" name="Oval 91"/>
          <p:cNvSpPr>
            <a:spLocks noChangeArrowheads="1"/>
          </p:cNvSpPr>
          <p:nvPr/>
        </p:nvSpPr>
        <p:spPr bwMode="auto">
          <a:xfrm>
            <a:off x="6026150" y="4159250"/>
            <a:ext cx="57150" cy="50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9244" name="Line 92"/>
          <p:cNvSpPr>
            <a:spLocks noChangeShapeType="1"/>
          </p:cNvSpPr>
          <p:nvPr/>
        </p:nvSpPr>
        <p:spPr bwMode="auto">
          <a:xfrm>
            <a:off x="6080125" y="4178300"/>
            <a:ext cx="214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56346" name="Text Box 93"/>
          <p:cNvSpPr txBox="1">
            <a:spLocks noChangeArrowheads="1"/>
          </p:cNvSpPr>
          <p:nvPr/>
        </p:nvSpPr>
        <p:spPr bwMode="auto">
          <a:xfrm>
            <a:off x="333375" y="1717675"/>
            <a:ext cx="2624138" cy="36671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  <a:latin typeface="Arial" charset="0"/>
              </a:rPr>
              <a:t>TRANSMISOR</a:t>
            </a:r>
          </a:p>
        </p:txBody>
      </p:sp>
      <p:sp>
        <p:nvSpPr>
          <p:cNvPr id="56347" name="Text Box 94"/>
          <p:cNvSpPr txBox="1">
            <a:spLocks noChangeArrowheads="1"/>
          </p:cNvSpPr>
          <p:nvPr/>
        </p:nvSpPr>
        <p:spPr bwMode="auto">
          <a:xfrm>
            <a:off x="3536950" y="1741488"/>
            <a:ext cx="5367338" cy="366712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rgbClr val="000000"/>
                </a:solidFill>
                <a:latin typeface="Arial" charset="0"/>
              </a:rPr>
              <a:t>RECEPTOR</a:t>
            </a:r>
          </a:p>
        </p:txBody>
      </p:sp>
      <p:sp>
        <p:nvSpPr>
          <p:cNvPr id="56348" name="Freeform 95"/>
          <p:cNvSpPr>
            <a:spLocks/>
          </p:cNvSpPr>
          <p:nvPr/>
        </p:nvSpPr>
        <p:spPr bwMode="auto">
          <a:xfrm>
            <a:off x="1979613" y="3467100"/>
            <a:ext cx="3394075" cy="1655763"/>
          </a:xfrm>
          <a:custGeom>
            <a:avLst/>
            <a:gdLst>
              <a:gd name="T0" fmla="*/ 0 w 2132"/>
              <a:gd name="T1" fmla="*/ 0 h 1088"/>
              <a:gd name="T2" fmla="*/ 2147483647 w 2132"/>
              <a:gd name="T3" fmla="*/ 2147483647 h 1088"/>
              <a:gd name="T4" fmla="*/ 2147483647 w 2132"/>
              <a:gd name="T5" fmla="*/ 2147483647 h 1088"/>
              <a:gd name="T6" fmla="*/ 2147483647 w 2132"/>
              <a:gd name="T7" fmla="*/ 2147483647 h 1088"/>
              <a:gd name="T8" fmla="*/ 2147483647 w 2132"/>
              <a:gd name="T9" fmla="*/ 2147483647 h 1088"/>
              <a:gd name="T10" fmla="*/ 2147483647 w 2132"/>
              <a:gd name="T11" fmla="*/ 2147483647 h 1088"/>
              <a:gd name="T12" fmla="*/ 2147483647 w 2132"/>
              <a:gd name="T13" fmla="*/ 2147483647 h 10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"/>
              <a:gd name="T22" fmla="*/ 0 h 1088"/>
              <a:gd name="T23" fmla="*/ 2132 w 2132"/>
              <a:gd name="T24" fmla="*/ 1088 h 10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" h="1088">
                <a:moveTo>
                  <a:pt x="0" y="0"/>
                </a:moveTo>
                <a:lnTo>
                  <a:pt x="5" y="363"/>
                </a:lnTo>
                <a:lnTo>
                  <a:pt x="454" y="363"/>
                </a:lnTo>
                <a:lnTo>
                  <a:pt x="454" y="1088"/>
                </a:lnTo>
                <a:lnTo>
                  <a:pt x="1996" y="1088"/>
                </a:lnTo>
                <a:lnTo>
                  <a:pt x="1996" y="453"/>
                </a:lnTo>
                <a:lnTo>
                  <a:pt x="2132" y="45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56349" name="Freeform 96"/>
          <p:cNvSpPr>
            <a:spLocks/>
          </p:cNvSpPr>
          <p:nvPr/>
        </p:nvSpPr>
        <p:spPr bwMode="auto">
          <a:xfrm>
            <a:off x="1619250" y="4373563"/>
            <a:ext cx="4248150" cy="1252537"/>
          </a:xfrm>
          <a:custGeom>
            <a:avLst/>
            <a:gdLst>
              <a:gd name="T0" fmla="*/ 0 w 2722"/>
              <a:gd name="T1" fmla="*/ 0 h 816"/>
              <a:gd name="T2" fmla="*/ 2147483647 w 2722"/>
              <a:gd name="T3" fmla="*/ 0 h 816"/>
              <a:gd name="T4" fmla="*/ 2147483647 w 2722"/>
              <a:gd name="T5" fmla="*/ 2147483647 h 816"/>
              <a:gd name="T6" fmla="*/ 2147483647 w 2722"/>
              <a:gd name="T7" fmla="*/ 2147483647 h 816"/>
              <a:gd name="T8" fmla="*/ 2147483647 w 2722"/>
              <a:gd name="T9" fmla="*/ 2147483647 h 816"/>
              <a:gd name="T10" fmla="*/ 2147483647 w 2722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22"/>
              <a:gd name="T19" fmla="*/ 0 h 816"/>
              <a:gd name="T20" fmla="*/ 2722 w 2722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22" h="816">
                <a:moveTo>
                  <a:pt x="0" y="0"/>
                </a:moveTo>
                <a:lnTo>
                  <a:pt x="499" y="0"/>
                </a:lnTo>
                <a:lnTo>
                  <a:pt x="499" y="816"/>
                </a:lnTo>
                <a:lnTo>
                  <a:pt x="2722" y="816"/>
                </a:lnTo>
                <a:lnTo>
                  <a:pt x="2722" y="136"/>
                </a:lnTo>
                <a:lnTo>
                  <a:pt x="2586" y="1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56350" name="Group 97"/>
          <p:cNvGrpSpPr>
            <a:grpSpLocks/>
          </p:cNvGrpSpPr>
          <p:nvPr/>
        </p:nvGrpSpPr>
        <p:grpSpPr bwMode="auto">
          <a:xfrm>
            <a:off x="509588" y="4302125"/>
            <a:ext cx="1479550" cy="1028700"/>
            <a:chOff x="321" y="2641"/>
            <a:chExt cx="932" cy="648"/>
          </a:xfrm>
        </p:grpSpPr>
        <p:grpSp>
          <p:nvGrpSpPr>
            <p:cNvPr id="56402" name="Group 98"/>
            <p:cNvGrpSpPr>
              <a:grpSpLocks/>
            </p:cNvGrpSpPr>
            <p:nvPr/>
          </p:nvGrpSpPr>
          <p:grpSpPr bwMode="auto">
            <a:xfrm>
              <a:off x="321" y="2641"/>
              <a:ext cx="932" cy="648"/>
              <a:chOff x="431" y="3000"/>
              <a:chExt cx="589" cy="339"/>
            </a:xfrm>
          </p:grpSpPr>
          <p:sp>
            <p:nvSpPr>
              <p:cNvPr id="56404" name="Rectangle 99"/>
              <p:cNvSpPr>
                <a:spLocks noChangeArrowheads="1"/>
              </p:cNvSpPr>
              <p:nvPr/>
            </p:nvSpPr>
            <p:spPr bwMode="auto">
              <a:xfrm>
                <a:off x="431" y="3067"/>
                <a:ext cx="589" cy="272"/>
              </a:xfrm>
              <a:prstGeom prst="rect">
                <a:avLst/>
              </a:prstGeom>
              <a:solidFill>
                <a:srgbClr val="0000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56405" name="Rectangle 100"/>
              <p:cNvSpPr>
                <a:spLocks noChangeArrowheads="1"/>
              </p:cNvSpPr>
              <p:nvPr/>
            </p:nvSpPr>
            <p:spPr bwMode="auto">
              <a:xfrm>
                <a:off x="560" y="3000"/>
                <a:ext cx="56" cy="68"/>
              </a:xfrm>
              <a:prstGeom prst="rect">
                <a:avLst/>
              </a:prstGeom>
              <a:solidFill>
                <a:srgbClr val="0000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56406" name="Rectangle 101"/>
              <p:cNvSpPr>
                <a:spLocks noChangeArrowheads="1"/>
              </p:cNvSpPr>
              <p:nvPr/>
            </p:nvSpPr>
            <p:spPr bwMode="auto">
              <a:xfrm>
                <a:off x="836" y="3000"/>
                <a:ext cx="56" cy="68"/>
              </a:xfrm>
              <a:prstGeom prst="rect">
                <a:avLst/>
              </a:prstGeom>
              <a:solidFill>
                <a:srgbClr val="0000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403" name="Rectangle 102"/>
            <p:cNvSpPr>
              <a:spLocks noChangeArrowheads="1"/>
            </p:cNvSpPr>
            <p:nvPr/>
          </p:nvSpPr>
          <p:spPr bwMode="auto">
            <a:xfrm>
              <a:off x="425" y="2888"/>
              <a:ext cx="718" cy="25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800" b="1">
                  <a:solidFill>
                    <a:srgbClr val="FFFFFF"/>
                  </a:solidFill>
                  <a:latin typeface="Arial" charset="0"/>
                </a:rPr>
                <a:t>BATERÍA</a:t>
              </a:r>
            </a:p>
          </p:txBody>
        </p:sp>
      </p:grpSp>
      <p:grpSp>
        <p:nvGrpSpPr>
          <p:cNvPr id="27" name="Group 103"/>
          <p:cNvGrpSpPr>
            <a:grpSpLocks/>
          </p:cNvGrpSpPr>
          <p:nvPr/>
        </p:nvGrpSpPr>
        <p:grpSpPr bwMode="auto">
          <a:xfrm>
            <a:off x="4246563" y="2649538"/>
            <a:ext cx="717550" cy="717550"/>
            <a:chOff x="2675" y="1600"/>
            <a:chExt cx="452" cy="452"/>
          </a:xfrm>
        </p:grpSpPr>
        <p:sp>
          <p:nvSpPr>
            <p:cNvPr id="56395" name="Oval 104"/>
            <p:cNvSpPr>
              <a:spLocks noChangeArrowheads="1"/>
            </p:cNvSpPr>
            <p:nvPr/>
          </p:nvSpPr>
          <p:spPr bwMode="auto">
            <a:xfrm>
              <a:off x="2675" y="1600"/>
              <a:ext cx="452" cy="452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396" name="Oval 105"/>
            <p:cNvSpPr>
              <a:spLocks noChangeArrowheads="1"/>
            </p:cNvSpPr>
            <p:nvPr/>
          </p:nvSpPr>
          <p:spPr bwMode="auto">
            <a:xfrm>
              <a:off x="2751" y="1672"/>
              <a:ext cx="304" cy="304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397" name="Oval 106"/>
            <p:cNvSpPr>
              <a:spLocks noChangeArrowheads="1"/>
            </p:cNvSpPr>
            <p:nvPr/>
          </p:nvSpPr>
          <p:spPr bwMode="auto">
            <a:xfrm>
              <a:off x="2735" y="1655"/>
              <a:ext cx="340" cy="34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398" name="Oval 107"/>
            <p:cNvSpPr>
              <a:spLocks noChangeArrowheads="1"/>
            </p:cNvSpPr>
            <p:nvPr/>
          </p:nvSpPr>
          <p:spPr bwMode="auto">
            <a:xfrm>
              <a:off x="2687" y="1612"/>
              <a:ext cx="428" cy="428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s-E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399" name="Oval 108"/>
            <p:cNvSpPr>
              <a:spLocks noChangeArrowheads="1"/>
            </p:cNvSpPr>
            <p:nvPr/>
          </p:nvSpPr>
          <p:spPr bwMode="auto">
            <a:xfrm>
              <a:off x="2699" y="1620"/>
              <a:ext cx="408" cy="408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400" name="Oval 109"/>
            <p:cNvSpPr>
              <a:spLocks noChangeArrowheads="1"/>
            </p:cNvSpPr>
            <p:nvPr/>
          </p:nvSpPr>
          <p:spPr bwMode="auto">
            <a:xfrm>
              <a:off x="2709" y="1633"/>
              <a:ext cx="385" cy="38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s-E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401" name="Oval 110"/>
            <p:cNvSpPr>
              <a:spLocks noChangeArrowheads="1"/>
            </p:cNvSpPr>
            <p:nvPr/>
          </p:nvSpPr>
          <p:spPr bwMode="auto">
            <a:xfrm>
              <a:off x="2723" y="1644"/>
              <a:ext cx="360" cy="360"/>
            </a:xfrm>
            <a:prstGeom prst="ellips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s-E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8" name="Group 111"/>
          <p:cNvGrpSpPr>
            <a:grpSpLocks/>
          </p:cNvGrpSpPr>
          <p:nvPr/>
        </p:nvGrpSpPr>
        <p:grpSpPr bwMode="auto">
          <a:xfrm>
            <a:off x="4022725" y="2446338"/>
            <a:ext cx="1143000" cy="1146175"/>
            <a:chOff x="2534" y="1472"/>
            <a:chExt cx="720" cy="722"/>
          </a:xfrm>
        </p:grpSpPr>
        <p:sp>
          <p:nvSpPr>
            <p:cNvPr id="56392" name="Oval 112"/>
            <p:cNvSpPr>
              <a:spLocks noChangeArrowheads="1"/>
            </p:cNvSpPr>
            <p:nvPr/>
          </p:nvSpPr>
          <p:spPr bwMode="auto">
            <a:xfrm>
              <a:off x="2534" y="1474"/>
              <a:ext cx="720" cy="7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393" name="Line 113"/>
            <p:cNvSpPr>
              <a:spLocks noChangeShapeType="1"/>
            </p:cNvSpPr>
            <p:nvPr/>
          </p:nvSpPr>
          <p:spPr bwMode="auto">
            <a:xfrm>
              <a:off x="2536" y="1832"/>
              <a:ext cx="7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94" name="Line 114"/>
            <p:cNvSpPr>
              <a:spLocks noChangeShapeType="1"/>
            </p:cNvSpPr>
            <p:nvPr/>
          </p:nvSpPr>
          <p:spPr bwMode="auto">
            <a:xfrm>
              <a:off x="2904" y="1472"/>
              <a:ext cx="0" cy="7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29" name="Group 115"/>
          <p:cNvGrpSpPr>
            <a:grpSpLocks/>
          </p:cNvGrpSpPr>
          <p:nvPr/>
        </p:nvGrpSpPr>
        <p:grpSpPr bwMode="auto">
          <a:xfrm rot="16066137" flipH="1">
            <a:off x="685006" y="2413794"/>
            <a:ext cx="695325" cy="357188"/>
            <a:chOff x="3060" y="859"/>
            <a:chExt cx="521" cy="268"/>
          </a:xfrm>
        </p:grpSpPr>
        <p:sp>
          <p:nvSpPr>
            <p:cNvPr id="56370" name="Freeform 116"/>
            <p:cNvSpPr>
              <a:spLocks/>
            </p:cNvSpPr>
            <p:nvPr/>
          </p:nvSpPr>
          <p:spPr bwMode="auto">
            <a:xfrm>
              <a:off x="3351" y="977"/>
              <a:ext cx="13" cy="20"/>
            </a:xfrm>
            <a:custGeom>
              <a:avLst/>
              <a:gdLst>
                <a:gd name="T0" fmla="*/ 0 w 24"/>
                <a:gd name="T1" fmla="*/ 1 h 40"/>
                <a:gd name="T2" fmla="*/ 0 w 24"/>
                <a:gd name="T3" fmla="*/ 1 h 40"/>
                <a:gd name="T4" fmla="*/ 1 w 24"/>
                <a:gd name="T5" fmla="*/ 1 h 40"/>
                <a:gd name="T6" fmla="*/ 1 w 24"/>
                <a:gd name="T7" fmla="*/ 1 h 40"/>
                <a:gd name="T8" fmla="*/ 1 w 24"/>
                <a:gd name="T9" fmla="*/ 1 h 40"/>
                <a:gd name="T10" fmla="*/ 1 w 24"/>
                <a:gd name="T11" fmla="*/ 1 h 40"/>
                <a:gd name="T12" fmla="*/ 1 w 24"/>
                <a:gd name="T13" fmla="*/ 1 h 40"/>
                <a:gd name="T14" fmla="*/ 1 w 24"/>
                <a:gd name="T15" fmla="*/ 1 h 40"/>
                <a:gd name="T16" fmla="*/ 1 w 24"/>
                <a:gd name="T17" fmla="*/ 1 h 40"/>
                <a:gd name="T18" fmla="*/ 1 w 24"/>
                <a:gd name="T19" fmla="*/ 1 h 40"/>
                <a:gd name="T20" fmla="*/ 1 w 24"/>
                <a:gd name="T21" fmla="*/ 1 h 40"/>
                <a:gd name="T22" fmla="*/ 1 w 24"/>
                <a:gd name="T23" fmla="*/ 0 h 40"/>
                <a:gd name="T24" fmla="*/ 1 w 24"/>
                <a:gd name="T25" fmla="*/ 0 h 40"/>
                <a:gd name="T26" fmla="*/ 1 w 24"/>
                <a:gd name="T27" fmla="*/ 0 h 40"/>
                <a:gd name="T28" fmla="*/ 0 w 24"/>
                <a:gd name="T29" fmla="*/ 1 h 40"/>
                <a:gd name="T30" fmla="*/ 0 w 24"/>
                <a:gd name="T31" fmla="*/ 1 h 40"/>
                <a:gd name="T32" fmla="*/ 0 w 24"/>
                <a:gd name="T33" fmla="*/ 1 h 40"/>
                <a:gd name="T34" fmla="*/ 0 w 24"/>
                <a:gd name="T35" fmla="*/ 1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0"/>
                <a:gd name="T56" fmla="*/ 24 w 24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0">
                  <a:moveTo>
                    <a:pt x="0" y="15"/>
                  </a:moveTo>
                  <a:lnTo>
                    <a:pt x="0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24" y="40"/>
                  </a:lnTo>
                  <a:lnTo>
                    <a:pt x="21" y="30"/>
                  </a:lnTo>
                  <a:lnTo>
                    <a:pt x="18" y="20"/>
                  </a:lnTo>
                  <a:lnTo>
                    <a:pt x="16" y="9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1" name="Freeform 117"/>
            <p:cNvSpPr>
              <a:spLocks noEditPoints="1"/>
            </p:cNvSpPr>
            <p:nvPr/>
          </p:nvSpPr>
          <p:spPr bwMode="auto">
            <a:xfrm flipH="1" flipV="1">
              <a:off x="3076" y="911"/>
              <a:ext cx="117" cy="200"/>
            </a:xfrm>
            <a:custGeom>
              <a:avLst/>
              <a:gdLst>
                <a:gd name="T0" fmla="*/ 0 w 232"/>
                <a:gd name="T1" fmla="*/ 0 h 401"/>
                <a:gd name="T2" fmla="*/ 0 w 232"/>
                <a:gd name="T3" fmla="*/ 0 h 401"/>
                <a:gd name="T4" fmla="*/ 0 w 232"/>
                <a:gd name="T5" fmla="*/ 0 h 401"/>
                <a:gd name="T6" fmla="*/ 1 w 232"/>
                <a:gd name="T7" fmla="*/ 0 h 401"/>
                <a:gd name="T8" fmla="*/ 1 w 232"/>
                <a:gd name="T9" fmla="*/ 0 h 401"/>
                <a:gd name="T10" fmla="*/ 1 w 232"/>
                <a:gd name="T11" fmla="*/ 0 h 401"/>
                <a:gd name="T12" fmla="*/ 1 w 232"/>
                <a:gd name="T13" fmla="*/ 0 h 401"/>
                <a:gd name="T14" fmla="*/ 1 w 232"/>
                <a:gd name="T15" fmla="*/ 0 h 401"/>
                <a:gd name="T16" fmla="*/ 1 w 232"/>
                <a:gd name="T17" fmla="*/ 0 h 401"/>
                <a:gd name="T18" fmla="*/ 1 w 232"/>
                <a:gd name="T19" fmla="*/ 0 h 401"/>
                <a:gd name="T20" fmla="*/ 1 w 232"/>
                <a:gd name="T21" fmla="*/ 0 h 401"/>
                <a:gd name="T22" fmla="*/ 1 w 232"/>
                <a:gd name="T23" fmla="*/ 0 h 401"/>
                <a:gd name="T24" fmla="*/ 1 w 232"/>
                <a:gd name="T25" fmla="*/ 0 h 401"/>
                <a:gd name="T26" fmla="*/ 1 w 232"/>
                <a:gd name="T27" fmla="*/ 0 h 401"/>
                <a:gd name="T28" fmla="*/ 1 w 232"/>
                <a:gd name="T29" fmla="*/ 0 h 401"/>
                <a:gd name="T30" fmla="*/ 1 w 232"/>
                <a:gd name="T31" fmla="*/ 0 h 401"/>
                <a:gd name="T32" fmla="*/ 1 w 232"/>
                <a:gd name="T33" fmla="*/ 0 h 401"/>
                <a:gd name="T34" fmla="*/ 1 w 232"/>
                <a:gd name="T35" fmla="*/ 0 h 401"/>
                <a:gd name="T36" fmla="*/ 1 w 232"/>
                <a:gd name="T37" fmla="*/ 0 h 401"/>
                <a:gd name="T38" fmla="*/ 1 w 232"/>
                <a:gd name="T39" fmla="*/ 0 h 401"/>
                <a:gd name="T40" fmla="*/ 1 w 232"/>
                <a:gd name="T41" fmla="*/ 0 h 401"/>
                <a:gd name="T42" fmla="*/ 1 w 232"/>
                <a:gd name="T43" fmla="*/ 0 h 401"/>
                <a:gd name="T44" fmla="*/ 1 w 232"/>
                <a:gd name="T45" fmla="*/ 0 h 401"/>
                <a:gd name="T46" fmla="*/ 1 w 232"/>
                <a:gd name="T47" fmla="*/ 0 h 401"/>
                <a:gd name="T48" fmla="*/ 1 w 232"/>
                <a:gd name="T49" fmla="*/ 0 h 401"/>
                <a:gd name="T50" fmla="*/ 1 w 232"/>
                <a:gd name="T51" fmla="*/ 0 h 401"/>
                <a:gd name="T52" fmla="*/ 1 w 232"/>
                <a:gd name="T53" fmla="*/ 0 h 401"/>
                <a:gd name="T54" fmla="*/ 1 w 232"/>
                <a:gd name="T55" fmla="*/ 0 h 401"/>
                <a:gd name="T56" fmla="*/ 1 w 232"/>
                <a:gd name="T57" fmla="*/ 0 h 401"/>
                <a:gd name="T58" fmla="*/ 1 w 232"/>
                <a:gd name="T59" fmla="*/ 0 h 401"/>
                <a:gd name="T60" fmla="*/ 1 w 232"/>
                <a:gd name="T61" fmla="*/ 0 h 401"/>
                <a:gd name="T62" fmla="*/ 1 w 232"/>
                <a:gd name="T63" fmla="*/ 0 h 401"/>
                <a:gd name="T64" fmla="*/ 1 w 232"/>
                <a:gd name="T65" fmla="*/ 0 h 401"/>
                <a:gd name="T66" fmla="*/ 1 w 232"/>
                <a:gd name="T67" fmla="*/ 0 h 401"/>
                <a:gd name="T68" fmla="*/ 1 w 232"/>
                <a:gd name="T69" fmla="*/ 0 h 401"/>
                <a:gd name="T70" fmla="*/ 1 w 232"/>
                <a:gd name="T71" fmla="*/ 0 h 401"/>
                <a:gd name="T72" fmla="*/ 1 w 232"/>
                <a:gd name="T73" fmla="*/ 0 h 401"/>
                <a:gd name="T74" fmla="*/ 1 w 232"/>
                <a:gd name="T75" fmla="*/ 0 h 401"/>
                <a:gd name="T76" fmla="*/ 1 w 232"/>
                <a:gd name="T77" fmla="*/ 0 h 401"/>
                <a:gd name="T78" fmla="*/ 1 w 232"/>
                <a:gd name="T79" fmla="*/ 0 h 401"/>
                <a:gd name="T80" fmla="*/ 1 w 232"/>
                <a:gd name="T81" fmla="*/ 0 h 401"/>
                <a:gd name="T82" fmla="*/ 1 w 232"/>
                <a:gd name="T83" fmla="*/ 0 h 401"/>
                <a:gd name="T84" fmla="*/ 1 w 232"/>
                <a:gd name="T85" fmla="*/ 0 h 401"/>
                <a:gd name="T86" fmla="*/ 1 w 232"/>
                <a:gd name="T87" fmla="*/ 0 h 401"/>
                <a:gd name="T88" fmla="*/ 1 w 232"/>
                <a:gd name="T89" fmla="*/ 0 h 401"/>
                <a:gd name="T90" fmla="*/ 1 w 232"/>
                <a:gd name="T91" fmla="*/ 0 h 4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"/>
                <a:gd name="T139" fmla="*/ 0 h 401"/>
                <a:gd name="T140" fmla="*/ 232 w 232"/>
                <a:gd name="T141" fmla="*/ 401 h 4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" h="401">
                  <a:moveTo>
                    <a:pt x="0" y="338"/>
                  </a:moveTo>
                  <a:lnTo>
                    <a:pt x="0" y="338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0" y="350"/>
                  </a:lnTo>
                  <a:lnTo>
                    <a:pt x="2" y="361"/>
                  </a:lnTo>
                  <a:lnTo>
                    <a:pt x="6" y="375"/>
                  </a:lnTo>
                  <a:lnTo>
                    <a:pt x="16" y="388"/>
                  </a:lnTo>
                  <a:lnTo>
                    <a:pt x="20" y="391"/>
                  </a:lnTo>
                  <a:lnTo>
                    <a:pt x="25" y="394"/>
                  </a:lnTo>
                  <a:lnTo>
                    <a:pt x="29" y="396"/>
                  </a:lnTo>
                  <a:lnTo>
                    <a:pt x="35" y="398"/>
                  </a:lnTo>
                  <a:lnTo>
                    <a:pt x="41" y="399"/>
                  </a:lnTo>
                  <a:lnTo>
                    <a:pt x="47" y="401"/>
                  </a:lnTo>
                  <a:lnTo>
                    <a:pt x="54" y="401"/>
                  </a:lnTo>
                  <a:lnTo>
                    <a:pt x="61" y="401"/>
                  </a:lnTo>
                  <a:lnTo>
                    <a:pt x="66" y="401"/>
                  </a:lnTo>
                  <a:lnTo>
                    <a:pt x="82" y="401"/>
                  </a:lnTo>
                  <a:lnTo>
                    <a:pt x="105" y="399"/>
                  </a:lnTo>
                  <a:lnTo>
                    <a:pt x="133" y="399"/>
                  </a:lnTo>
                  <a:lnTo>
                    <a:pt x="162" y="399"/>
                  </a:lnTo>
                  <a:lnTo>
                    <a:pt x="188" y="398"/>
                  </a:lnTo>
                  <a:lnTo>
                    <a:pt x="210" y="398"/>
                  </a:lnTo>
                  <a:lnTo>
                    <a:pt x="225" y="398"/>
                  </a:lnTo>
                  <a:lnTo>
                    <a:pt x="225" y="371"/>
                  </a:lnTo>
                  <a:lnTo>
                    <a:pt x="226" y="318"/>
                  </a:lnTo>
                  <a:lnTo>
                    <a:pt x="228" y="248"/>
                  </a:lnTo>
                  <a:lnTo>
                    <a:pt x="229" y="174"/>
                  </a:lnTo>
                  <a:lnTo>
                    <a:pt x="229" y="172"/>
                  </a:lnTo>
                  <a:lnTo>
                    <a:pt x="229" y="171"/>
                  </a:lnTo>
                  <a:lnTo>
                    <a:pt x="228" y="170"/>
                  </a:lnTo>
                  <a:lnTo>
                    <a:pt x="229" y="170"/>
                  </a:lnTo>
                  <a:lnTo>
                    <a:pt x="230" y="111"/>
                  </a:lnTo>
                  <a:lnTo>
                    <a:pt x="231" y="59"/>
                  </a:lnTo>
                  <a:lnTo>
                    <a:pt x="232" y="2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6" y="0"/>
                  </a:lnTo>
                  <a:lnTo>
                    <a:pt x="203" y="1"/>
                  </a:lnTo>
                  <a:lnTo>
                    <a:pt x="190" y="1"/>
                  </a:lnTo>
                  <a:lnTo>
                    <a:pt x="173" y="1"/>
                  </a:lnTo>
                  <a:lnTo>
                    <a:pt x="156" y="1"/>
                  </a:lnTo>
                  <a:lnTo>
                    <a:pt x="138" y="1"/>
                  </a:lnTo>
                  <a:lnTo>
                    <a:pt x="119" y="1"/>
                  </a:lnTo>
                  <a:lnTo>
                    <a:pt x="101" y="2"/>
                  </a:lnTo>
                  <a:lnTo>
                    <a:pt x="82" y="2"/>
                  </a:lnTo>
                  <a:lnTo>
                    <a:pt x="65" y="2"/>
                  </a:lnTo>
                  <a:lnTo>
                    <a:pt x="50" y="2"/>
                  </a:lnTo>
                  <a:lnTo>
                    <a:pt x="35" y="2"/>
                  </a:lnTo>
                  <a:lnTo>
                    <a:pt x="24" y="2"/>
                  </a:lnTo>
                  <a:lnTo>
                    <a:pt x="15" y="2"/>
                  </a:lnTo>
                  <a:lnTo>
                    <a:pt x="8" y="2"/>
                  </a:lnTo>
                  <a:lnTo>
                    <a:pt x="5" y="84"/>
                  </a:lnTo>
                  <a:lnTo>
                    <a:pt x="3" y="195"/>
                  </a:lnTo>
                  <a:lnTo>
                    <a:pt x="1" y="296"/>
                  </a:lnTo>
                  <a:lnTo>
                    <a:pt x="0" y="338"/>
                  </a:lnTo>
                  <a:close/>
                  <a:moveTo>
                    <a:pt x="57" y="293"/>
                  </a:moveTo>
                  <a:lnTo>
                    <a:pt x="64" y="295"/>
                  </a:lnTo>
                  <a:lnTo>
                    <a:pt x="71" y="297"/>
                  </a:lnTo>
                  <a:lnTo>
                    <a:pt x="78" y="300"/>
                  </a:lnTo>
                  <a:lnTo>
                    <a:pt x="82" y="305"/>
                  </a:lnTo>
                  <a:lnTo>
                    <a:pt x="87" y="311"/>
                  </a:lnTo>
                  <a:lnTo>
                    <a:pt x="90" y="318"/>
                  </a:lnTo>
                  <a:lnTo>
                    <a:pt x="93" y="324"/>
                  </a:lnTo>
                  <a:lnTo>
                    <a:pt x="94" y="333"/>
                  </a:lnTo>
                  <a:lnTo>
                    <a:pt x="93" y="341"/>
                  </a:lnTo>
                  <a:lnTo>
                    <a:pt x="90" y="348"/>
                  </a:lnTo>
                  <a:lnTo>
                    <a:pt x="87" y="354"/>
                  </a:lnTo>
                  <a:lnTo>
                    <a:pt x="82" y="360"/>
                  </a:lnTo>
                  <a:lnTo>
                    <a:pt x="78" y="365"/>
                  </a:lnTo>
                  <a:lnTo>
                    <a:pt x="71" y="368"/>
                  </a:lnTo>
                  <a:lnTo>
                    <a:pt x="64" y="371"/>
                  </a:lnTo>
                  <a:lnTo>
                    <a:pt x="57" y="372"/>
                  </a:lnTo>
                  <a:lnTo>
                    <a:pt x="49" y="371"/>
                  </a:lnTo>
                  <a:lnTo>
                    <a:pt x="42" y="368"/>
                  </a:lnTo>
                  <a:lnTo>
                    <a:pt x="36" y="365"/>
                  </a:lnTo>
                  <a:lnTo>
                    <a:pt x="31" y="360"/>
                  </a:lnTo>
                  <a:lnTo>
                    <a:pt x="26" y="354"/>
                  </a:lnTo>
                  <a:lnTo>
                    <a:pt x="23" y="348"/>
                  </a:lnTo>
                  <a:lnTo>
                    <a:pt x="21" y="341"/>
                  </a:lnTo>
                  <a:lnTo>
                    <a:pt x="20" y="333"/>
                  </a:lnTo>
                  <a:lnTo>
                    <a:pt x="21" y="324"/>
                  </a:lnTo>
                  <a:lnTo>
                    <a:pt x="23" y="318"/>
                  </a:lnTo>
                  <a:lnTo>
                    <a:pt x="26" y="311"/>
                  </a:lnTo>
                  <a:lnTo>
                    <a:pt x="31" y="305"/>
                  </a:lnTo>
                  <a:lnTo>
                    <a:pt x="36" y="300"/>
                  </a:lnTo>
                  <a:lnTo>
                    <a:pt x="42" y="297"/>
                  </a:lnTo>
                  <a:lnTo>
                    <a:pt x="49" y="295"/>
                  </a:lnTo>
                  <a:lnTo>
                    <a:pt x="57" y="29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2" name="Freeform 118"/>
            <p:cNvSpPr>
              <a:spLocks/>
            </p:cNvSpPr>
            <p:nvPr/>
          </p:nvSpPr>
          <p:spPr bwMode="auto">
            <a:xfrm>
              <a:off x="3080" y="911"/>
              <a:ext cx="113" cy="199"/>
            </a:xfrm>
            <a:custGeom>
              <a:avLst/>
              <a:gdLst>
                <a:gd name="T0" fmla="*/ 1 w 226"/>
                <a:gd name="T1" fmla="*/ 0 h 398"/>
                <a:gd name="T2" fmla="*/ 1 w 226"/>
                <a:gd name="T3" fmla="*/ 1 h 398"/>
                <a:gd name="T4" fmla="*/ 1 w 226"/>
                <a:gd name="T5" fmla="*/ 1 h 398"/>
                <a:gd name="T6" fmla="*/ 1 w 226"/>
                <a:gd name="T7" fmla="*/ 1 h 398"/>
                <a:gd name="T8" fmla="*/ 1 w 226"/>
                <a:gd name="T9" fmla="*/ 1 h 398"/>
                <a:gd name="T10" fmla="*/ 1 w 226"/>
                <a:gd name="T11" fmla="*/ 1 h 398"/>
                <a:gd name="T12" fmla="*/ 1 w 226"/>
                <a:gd name="T13" fmla="*/ 1 h 398"/>
                <a:gd name="T14" fmla="*/ 1 w 226"/>
                <a:gd name="T15" fmla="*/ 1 h 398"/>
                <a:gd name="T16" fmla="*/ 0 w 226"/>
                <a:gd name="T17" fmla="*/ 1 h 398"/>
                <a:gd name="T18" fmla="*/ 0 w 226"/>
                <a:gd name="T19" fmla="*/ 1 h 398"/>
                <a:gd name="T20" fmla="*/ 1 w 226"/>
                <a:gd name="T21" fmla="*/ 1 h 398"/>
                <a:gd name="T22" fmla="*/ 1 w 226"/>
                <a:gd name="T23" fmla="*/ 1 h 398"/>
                <a:gd name="T24" fmla="*/ 1 w 226"/>
                <a:gd name="T25" fmla="*/ 1 h 398"/>
                <a:gd name="T26" fmla="*/ 1 w 226"/>
                <a:gd name="T27" fmla="*/ 1 h 398"/>
                <a:gd name="T28" fmla="*/ 1 w 226"/>
                <a:gd name="T29" fmla="*/ 1 h 398"/>
                <a:gd name="T30" fmla="*/ 1 w 226"/>
                <a:gd name="T31" fmla="*/ 1 h 398"/>
                <a:gd name="T32" fmla="*/ 1 w 226"/>
                <a:gd name="T33" fmla="*/ 1 h 398"/>
                <a:gd name="T34" fmla="*/ 1 w 226"/>
                <a:gd name="T35" fmla="*/ 1 h 398"/>
                <a:gd name="T36" fmla="*/ 1 w 226"/>
                <a:gd name="T37" fmla="*/ 1 h 398"/>
                <a:gd name="T38" fmla="*/ 1 w 226"/>
                <a:gd name="T39" fmla="*/ 1 h 398"/>
                <a:gd name="T40" fmla="*/ 1 w 226"/>
                <a:gd name="T41" fmla="*/ 1 h 398"/>
                <a:gd name="T42" fmla="*/ 1 w 226"/>
                <a:gd name="T43" fmla="*/ 1 h 398"/>
                <a:gd name="T44" fmla="*/ 1 w 226"/>
                <a:gd name="T45" fmla="*/ 1 h 398"/>
                <a:gd name="T46" fmla="*/ 1 w 226"/>
                <a:gd name="T47" fmla="*/ 1 h 398"/>
                <a:gd name="T48" fmla="*/ 1 w 226"/>
                <a:gd name="T49" fmla="*/ 1 h 398"/>
                <a:gd name="T50" fmla="*/ 1 w 226"/>
                <a:gd name="T51" fmla="*/ 1 h 398"/>
                <a:gd name="T52" fmla="*/ 1 w 226"/>
                <a:gd name="T53" fmla="*/ 1 h 398"/>
                <a:gd name="T54" fmla="*/ 1 w 226"/>
                <a:gd name="T55" fmla="*/ 1 h 398"/>
                <a:gd name="T56" fmla="*/ 1 w 226"/>
                <a:gd name="T57" fmla="*/ 1 h 398"/>
                <a:gd name="T58" fmla="*/ 1 w 226"/>
                <a:gd name="T59" fmla="*/ 1 h 398"/>
                <a:gd name="T60" fmla="*/ 1 w 226"/>
                <a:gd name="T61" fmla="*/ 1 h 398"/>
                <a:gd name="T62" fmla="*/ 1 w 226"/>
                <a:gd name="T63" fmla="*/ 1 h 398"/>
                <a:gd name="T64" fmla="*/ 1 w 226"/>
                <a:gd name="T65" fmla="*/ 1 h 3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398"/>
                <a:gd name="T101" fmla="*/ 226 w 226"/>
                <a:gd name="T102" fmla="*/ 398 h 3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398">
                  <a:moveTo>
                    <a:pt x="226" y="0"/>
                  </a:moveTo>
                  <a:lnTo>
                    <a:pt x="219" y="0"/>
                  </a:lnTo>
                  <a:lnTo>
                    <a:pt x="210" y="0"/>
                  </a:lnTo>
                  <a:lnTo>
                    <a:pt x="197" y="1"/>
                  </a:lnTo>
                  <a:lnTo>
                    <a:pt x="184" y="1"/>
                  </a:lnTo>
                  <a:lnTo>
                    <a:pt x="167" y="1"/>
                  </a:lnTo>
                  <a:lnTo>
                    <a:pt x="150" y="1"/>
                  </a:lnTo>
                  <a:lnTo>
                    <a:pt x="132" y="1"/>
                  </a:lnTo>
                  <a:lnTo>
                    <a:pt x="113" y="1"/>
                  </a:lnTo>
                  <a:lnTo>
                    <a:pt x="95" y="2"/>
                  </a:lnTo>
                  <a:lnTo>
                    <a:pt x="76" y="2"/>
                  </a:lnTo>
                  <a:lnTo>
                    <a:pt x="59" y="2"/>
                  </a:lnTo>
                  <a:lnTo>
                    <a:pt x="44" y="2"/>
                  </a:lnTo>
                  <a:lnTo>
                    <a:pt x="29" y="2"/>
                  </a:lnTo>
                  <a:lnTo>
                    <a:pt x="18" y="2"/>
                  </a:lnTo>
                  <a:lnTo>
                    <a:pt x="9" y="2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5" y="27"/>
                  </a:lnTo>
                  <a:lnTo>
                    <a:pt x="37" y="27"/>
                  </a:lnTo>
                  <a:lnTo>
                    <a:pt x="52" y="27"/>
                  </a:lnTo>
                  <a:lnTo>
                    <a:pt x="67" y="27"/>
                  </a:lnTo>
                  <a:lnTo>
                    <a:pt x="82" y="27"/>
                  </a:lnTo>
                  <a:lnTo>
                    <a:pt x="98" y="27"/>
                  </a:lnTo>
                  <a:lnTo>
                    <a:pt x="113" y="26"/>
                  </a:lnTo>
                  <a:lnTo>
                    <a:pt x="128" y="26"/>
                  </a:lnTo>
                  <a:lnTo>
                    <a:pt x="143" y="26"/>
                  </a:lnTo>
                  <a:lnTo>
                    <a:pt x="157" y="26"/>
                  </a:lnTo>
                  <a:lnTo>
                    <a:pt x="169" y="26"/>
                  </a:lnTo>
                  <a:lnTo>
                    <a:pt x="180" y="26"/>
                  </a:lnTo>
                  <a:lnTo>
                    <a:pt x="189" y="26"/>
                  </a:lnTo>
                  <a:lnTo>
                    <a:pt x="196" y="26"/>
                  </a:lnTo>
                  <a:lnTo>
                    <a:pt x="202" y="26"/>
                  </a:lnTo>
                  <a:lnTo>
                    <a:pt x="202" y="47"/>
                  </a:lnTo>
                  <a:lnTo>
                    <a:pt x="201" y="85"/>
                  </a:lnTo>
                  <a:lnTo>
                    <a:pt x="201" y="137"/>
                  </a:lnTo>
                  <a:lnTo>
                    <a:pt x="200" y="195"/>
                  </a:lnTo>
                  <a:lnTo>
                    <a:pt x="198" y="195"/>
                  </a:lnTo>
                  <a:lnTo>
                    <a:pt x="198" y="197"/>
                  </a:lnTo>
                  <a:lnTo>
                    <a:pt x="198" y="198"/>
                  </a:lnTo>
                  <a:lnTo>
                    <a:pt x="200" y="199"/>
                  </a:lnTo>
                  <a:lnTo>
                    <a:pt x="198" y="256"/>
                  </a:lnTo>
                  <a:lnTo>
                    <a:pt x="197" y="312"/>
                  </a:lnTo>
                  <a:lnTo>
                    <a:pt x="196" y="360"/>
                  </a:lnTo>
                  <a:lnTo>
                    <a:pt x="196" y="398"/>
                  </a:lnTo>
                  <a:lnTo>
                    <a:pt x="203" y="398"/>
                  </a:lnTo>
                  <a:lnTo>
                    <a:pt x="210" y="398"/>
                  </a:lnTo>
                  <a:lnTo>
                    <a:pt x="215" y="398"/>
                  </a:lnTo>
                  <a:lnTo>
                    <a:pt x="219" y="398"/>
                  </a:lnTo>
                  <a:lnTo>
                    <a:pt x="219" y="371"/>
                  </a:lnTo>
                  <a:lnTo>
                    <a:pt x="220" y="318"/>
                  </a:lnTo>
                  <a:lnTo>
                    <a:pt x="222" y="248"/>
                  </a:lnTo>
                  <a:lnTo>
                    <a:pt x="223" y="174"/>
                  </a:lnTo>
                  <a:lnTo>
                    <a:pt x="223" y="172"/>
                  </a:lnTo>
                  <a:lnTo>
                    <a:pt x="223" y="171"/>
                  </a:lnTo>
                  <a:lnTo>
                    <a:pt x="222" y="170"/>
                  </a:lnTo>
                  <a:lnTo>
                    <a:pt x="223" y="170"/>
                  </a:lnTo>
                  <a:lnTo>
                    <a:pt x="224" y="111"/>
                  </a:lnTo>
                  <a:lnTo>
                    <a:pt x="225" y="59"/>
                  </a:lnTo>
                  <a:lnTo>
                    <a:pt x="226" y="2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3" name="Freeform 119"/>
            <p:cNvSpPr>
              <a:spLocks noEditPoints="1"/>
            </p:cNvSpPr>
            <p:nvPr/>
          </p:nvSpPr>
          <p:spPr bwMode="auto">
            <a:xfrm>
              <a:off x="3087" y="1058"/>
              <a:ext cx="36" cy="39"/>
            </a:xfrm>
            <a:custGeom>
              <a:avLst/>
              <a:gdLst>
                <a:gd name="T0" fmla="*/ 0 w 74"/>
                <a:gd name="T1" fmla="*/ 0 h 79"/>
                <a:gd name="T2" fmla="*/ 0 w 74"/>
                <a:gd name="T3" fmla="*/ 0 h 79"/>
                <a:gd name="T4" fmla="*/ 0 w 74"/>
                <a:gd name="T5" fmla="*/ 0 h 79"/>
                <a:gd name="T6" fmla="*/ 0 w 74"/>
                <a:gd name="T7" fmla="*/ 0 h 79"/>
                <a:gd name="T8" fmla="*/ 0 w 74"/>
                <a:gd name="T9" fmla="*/ 0 h 79"/>
                <a:gd name="T10" fmla="*/ 0 w 74"/>
                <a:gd name="T11" fmla="*/ 0 h 79"/>
                <a:gd name="T12" fmla="*/ 0 w 74"/>
                <a:gd name="T13" fmla="*/ 0 h 79"/>
                <a:gd name="T14" fmla="*/ 0 w 74"/>
                <a:gd name="T15" fmla="*/ 0 h 79"/>
                <a:gd name="T16" fmla="*/ 0 w 74"/>
                <a:gd name="T17" fmla="*/ 0 h 79"/>
                <a:gd name="T18" fmla="*/ 0 w 74"/>
                <a:gd name="T19" fmla="*/ 0 h 79"/>
                <a:gd name="T20" fmla="*/ 0 w 74"/>
                <a:gd name="T21" fmla="*/ 0 h 79"/>
                <a:gd name="T22" fmla="*/ 0 w 74"/>
                <a:gd name="T23" fmla="*/ 0 h 79"/>
                <a:gd name="T24" fmla="*/ 0 w 74"/>
                <a:gd name="T25" fmla="*/ 0 h 79"/>
                <a:gd name="T26" fmla="*/ 0 w 74"/>
                <a:gd name="T27" fmla="*/ 0 h 79"/>
                <a:gd name="T28" fmla="*/ 0 w 74"/>
                <a:gd name="T29" fmla="*/ 0 h 79"/>
                <a:gd name="T30" fmla="*/ 0 w 74"/>
                <a:gd name="T31" fmla="*/ 0 h 79"/>
                <a:gd name="T32" fmla="*/ 0 w 74"/>
                <a:gd name="T33" fmla="*/ 0 h 79"/>
                <a:gd name="T34" fmla="*/ 0 w 74"/>
                <a:gd name="T35" fmla="*/ 0 h 79"/>
                <a:gd name="T36" fmla="*/ 0 w 74"/>
                <a:gd name="T37" fmla="*/ 0 h 79"/>
                <a:gd name="T38" fmla="*/ 0 w 74"/>
                <a:gd name="T39" fmla="*/ 0 h 79"/>
                <a:gd name="T40" fmla="*/ 0 w 74"/>
                <a:gd name="T41" fmla="*/ 0 h 79"/>
                <a:gd name="T42" fmla="*/ 0 w 74"/>
                <a:gd name="T43" fmla="*/ 0 h 79"/>
                <a:gd name="T44" fmla="*/ 0 w 74"/>
                <a:gd name="T45" fmla="*/ 0 h 79"/>
                <a:gd name="T46" fmla="*/ 0 w 74"/>
                <a:gd name="T47" fmla="*/ 0 h 79"/>
                <a:gd name="T48" fmla="*/ 0 w 74"/>
                <a:gd name="T49" fmla="*/ 0 h 79"/>
                <a:gd name="T50" fmla="*/ 0 w 74"/>
                <a:gd name="T51" fmla="*/ 0 h 79"/>
                <a:gd name="T52" fmla="*/ 0 w 74"/>
                <a:gd name="T53" fmla="*/ 0 h 79"/>
                <a:gd name="T54" fmla="*/ 0 w 74"/>
                <a:gd name="T55" fmla="*/ 0 h 79"/>
                <a:gd name="T56" fmla="*/ 0 w 74"/>
                <a:gd name="T57" fmla="*/ 0 h 79"/>
                <a:gd name="T58" fmla="*/ 0 w 74"/>
                <a:gd name="T59" fmla="*/ 0 h 79"/>
                <a:gd name="T60" fmla="*/ 0 w 74"/>
                <a:gd name="T61" fmla="*/ 0 h 79"/>
                <a:gd name="T62" fmla="*/ 0 w 74"/>
                <a:gd name="T63" fmla="*/ 0 h 79"/>
                <a:gd name="T64" fmla="*/ 0 w 74"/>
                <a:gd name="T65" fmla="*/ 0 h 79"/>
                <a:gd name="T66" fmla="*/ 0 w 74"/>
                <a:gd name="T67" fmla="*/ 0 h 79"/>
                <a:gd name="T68" fmla="*/ 0 w 74"/>
                <a:gd name="T69" fmla="*/ 0 h 79"/>
                <a:gd name="T70" fmla="*/ 0 w 74"/>
                <a:gd name="T71" fmla="*/ 0 h 79"/>
                <a:gd name="T72" fmla="*/ 0 w 74"/>
                <a:gd name="T73" fmla="*/ 0 h 79"/>
                <a:gd name="T74" fmla="*/ 0 w 74"/>
                <a:gd name="T75" fmla="*/ 0 h 79"/>
                <a:gd name="T76" fmla="*/ 0 w 74"/>
                <a:gd name="T77" fmla="*/ 0 h 79"/>
                <a:gd name="T78" fmla="*/ 0 w 74"/>
                <a:gd name="T79" fmla="*/ 0 h 79"/>
                <a:gd name="T80" fmla="*/ 0 w 74"/>
                <a:gd name="T81" fmla="*/ 0 h 79"/>
                <a:gd name="T82" fmla="*/ 0 w 74"/>
                <a:gd name="T83" fmla="*/ 0 h 79"/>
                <a:gd name="T84" fmla="*/ 0 w 74"/>
                <a:gd name="T85" fmla="*/ 0 h 79"/>
                <a:gd name="T86" fmla="*/ 0 w 74"/>
                <a:gd name="T87" fmla="*/ 0 h 79"/>
                <a:gd name="T88" fmla="*/ 0 w 74"/>
                <a:gd name="T89" fmla="*/ 0 h 79"/>
                <a:gd name="T90" fmla="*/ 0 w 74"/>
                <a:gd name="T91" fmla="*/ 0 h 79"/>
                <a:gd name="T92" fmla="*/ 0 w 74"/>
                <a:gd name="T93" fmla="*/ 0 h 79"/>
                <a:gd name="T94" fmla="*/ 0 w 74"/>
                <a:gd name="T95" fmla="*/ 0 h 79"/>
                <a:gd name="T96" fmla="*/ 0 w 74"/>
                <a:gd name="T97" fmla="*/ 0 h 79"/>
                <a:gd name="T98" fmla="*/ 0 w 74"/>
                <a:gd name="T99" fmla="*/ 0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"/>
                <a:gd name="T151" fmla="*/ 0 h 79"/>
                <a:gd name="T152" fmla="*/ 74 w 74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" h="79">
                  <a:moveTo>
                    <a:pt x="37" y="79"/>
                  </a:moveTo>
                  <a:lnTo>
                    <a:pt x="44" y="78"/>
                  </a:lnTo>
                  <a:lnTo>
                    <a:pt x="51" y="75"/>
                  </a:lnTo>
                  <a:lnTo>
                    <a:pt x="58" y="72"/>
                  </a:lnTo>
                  <a:lnTo>
                    <a:pt x="62" y="67"/>
                  </a:lnTo>
                  <a:lnTo>
                    <a:pt x="67" y="61"/>
                  </a:lnTo>
                  <a:lnTo>
                    <a:pt x="70" y="55"/>
                  </a:lnTo>
                  <a:lnTo>
                    <a:pt x="73" y="48"/>
                  </a:lnTo>
                  <a:lnTo>
                    <a:pt x="74" y="40"/>
                  </a:lnTo>
                  <a:lnTo>
                    <a:pt x="73" y="31"/>
                  </a:lnTo>
                  <a:lnTo>
                    <a:pt x="70" y="25"/>
                  </a:lnTo>
                  <a:lnTo>
                    <a:pt x="67" y="18"/>
                  </a:lnTo>
                  <a:lnTo>
                    <a:pt x="62" y="12"/>
                  </a:lnTo>
                  <a:lnTo>
                    <a:pt x="58" y="7"/>
                  </a:lnTo>
                  <a:lnTo>
                    <a:pt x="51" y="4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29" y="2"/>
                  </a:lnTo>
                  <a:lnTo>
                    <a:pt x="22" y="4"/>
                  </a:lnTo>
                  <a:lnTo>
                    <a:pt x="16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6" y="72"/>
                  </a:lnTo>
                  <a:lnTo>
                    <a:pt x="22" y="75"/>
                  </a:lnTo>
                  <a:lnTo>
                    <a:pt x="29" y="78"/>
                  </a:lnTo>
                  <a:lnTo>
                    <a:pt x="37" y="79"/>
                  </a:lnTo>
                  <a:close/>
                  <a:moveTo>
                    <a:pt x="37" y="16"/>
                  </a:moveTo>
                  <a:lnTo>
                    <a:pt x="45" y="19"/>
                  </a:lnTo>
                  <a:lnTo>
                    <a:pt x="52" y="23"/>
                  </a:lnTo>
                  <a:lnTo>
                    <a:pt x="57" y="30"/>
                  </a:lnTo>
                  <a:lnTo>
                    <a:pt x="58" y="40"/>
                  </a:lnTo>
                  <a:lnTo>
                    <a:pt x="57" y="49"/>
                  </a:lnTo>
                  <a:lnTo>
                    <a:pt x="52" y="56"/>
                  </a:lnTo>
                  <a:lnTo>
                    <a:pt x="45" y="60"/>
                  </a:lnTo>
                  <a:lnTo>
                    <a:pt x="37" y="63"/>
                  </a:lnTo>
                  <a:lnTo>
                    <a:pt x="29" y="60"/>
                  </a:lnTo>
                  <a:lnTo>
                    <a:pt x="22" y="56"/>
                  </a:lnTo>
                  <a:lnTo>
                    <a:pt x="18" y="49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3F9E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4" name="Freeform 120"/>
            <p:cNvSpPr>
              <a:spLocks noEditPoints="1"/>
            </p:cNvSpPr>
            <p:nvPr/>
          </p:nvSpPr>
          <p:spPr bwMode="auto">
            <a:xfrm>
              <a:off x="3060" y="859"/>
              <a:ext cx="521" cy="268"/>
            </a:xfrm>
            <a:custGeom>
              <a:avLst/>
              <a:gdLst>
                <a:gd name="T0" fmla="*/ 1 w 1042"/>
                <a:gd name="T1" fmla="*/ 0 h 537"/>
                <a:gd name="T2" fmla="*/ 1 w 1042"/>
                <a:gd name="T3" fmla="*/ 0 h 537"/>
                <a:gd name="T4" fmla="*/ 1 w 1042"/>
                <a:gd name="T5" fmla="*/ 0 h 537"/>
                <a:gd name="T6" fmla="*/ 1 w 1042"/>
                <a:gd name="T7" fmla="*/ 0 h 537"/>
                <a:gd name="T8" fmla="*/ 0 w 1042"/>
                <a:gd name="T9" fmla="*/ 0 h 537"/>
                <a:gd name="T10" fmla="*/ 1 w 1042"/>
                <a:gd name="T11" fmla="*/ 0 h 537"/>
                <a:gd name="T12" fmla="*/ 1 w 1042"/>
                <a:gd name="T13" fmla="*/ 0 h 537"/>
                <a:gd name="T14" fmla="*/ 1 w 1042"/>
                <a:gd name="T15" fmla="*/ 0 h 537"/>
                <a:gd name="T16" fmla="*/ 1 w 1042"/>
                <a:gd name="T17" fmla="*/ 0 h 537"/>
                <a:gd name="T18" fmla="*/ 1 w 1042"/>
                <a:gd name="T19" fmla="*/ 0 h 537"/>
                <a:gd name="T20" fmla="*/ 1 w 1042"/>
                <a:gd name="T21" fmla="*/ 0 h 537"/>
                <a:gd name="T22" fmla="*/ 1 w 1042"/>
                <a:gd name="T23" fmla="*/ 0 h 537"/>
                <a:gd name="T24" fmla="*/ 1 w 1042"/>
                <a:gd name="T25" fmla="*/ 0 h 537"/>
                <a:gd name="T26" fmla="*/ 1 w 1042"/>
                <a:gd name="T27" fmla="*/ 0 h 537"/>
                <a:gd name="T28" fmla="*/ 1 w 1042"/>
                <a:gd name="T29" fmla="*/ 0 h 537"/>
                <a:gd name="T30" fmla="*/ 1 w 1042"/>
                <a:gd name="T31" fmla="*/ 0 h 537"/>
                <a:gd name="T32" fmla="*/ 1 w 1042"/>
                <a:gd name="T33" fmla="*/ 0 h 537"/>
                <a:gd name="T34" fmla="*/ 1 w 1042"/>
                <a:gd name="T35" fmla="*/ 0 h 537"/>
                <a:gd name="T36" fmla="*/ 1 w 1042"/>
                <a:gd name="T37" fmla="*/ 0 h 537"/>
                <a:gd name="T38" fmla="*/ 1 w 1042"/>
                <a:gd name="T39" fmla="*/ 0 h 537"/>
                <a:gd name="T40" fmla="*/ 1 w 1042"/>
                <a:gd name="T41" fmla="*/ 0 h 537"/>
                <a:gd name="T42" fmla="*/ 1 w 1042"/>
                <a:gd name="T43" fmla="*/ 0 h 537"/>
                <a:gd name="T44" fmla="*/ 1 w 1042"/>
                <a:gd name="T45" fmla="*/ 0 h 537"/>
                <a:gd name="T46" fmla="*/ 1 w 1042"/>
                <a:gd name="T47" fmla="*/ 0 h 537"/>
                <a:gd name="T48" fmla="*/ 1 w 1042"/>
                <a:gd name="T49" fmla="*/ 0 h 537"/>
                <a:gd name="T50" fmla="*/ 1 w 1042"/>
                <a:gd name="T51" fmla="*/ 0 h 537"/>
                <a:gd name="T52" fmla="*/ 1 w 1042"/>
                <a:gd name="T53" fmla="*/ 0 h 537"/>
                <a:gd name="T54" fmla="*/ 1 w 1042"/>
                <a:gd name="T55" fmla="*/ 0 h 537"/>
                <a:gd name="T56" fmla="*/ 1 w 1042"/>
                <a:gd name="T57" fmla="*/ 0 h 537"/>
                <a:gd name="T58" fmla="*/ 1 w 1042"/>
                <a:gd name="T59" fmla="*/ 0 h 537"/>
                <a:gd name="T60" fmla="*/ 1 w 1042"/>
                <a:gd name="T61" fmla="*/ 0 h 537"/>
                <a:gd name="T62" fmla="*/ 1 w 1042"/>
                <a:gd name="T63" fmla="*/ 0 h 537"/>
                <a:gd name="T64" fmla="*/ 1 w 1042"/>
                <a:gd name="T65" fmla="*/ 0 h 537"/>
                <a:gd name="T66" fmla="*/ 1 w 1042"/>
                <a:gd name="T67" fmla="*/ 0 h 537"/>
                <a:gd name="T68" fmla="*/ 1 w 1042"/>
                <a:gd name="T69" fmla="*/ 0 h 537"/>
                <a:gd name="T70" fmla="*/ 1 w 1042"/>
                <a:gd name="T71" fmla="*/ 0 h 537"/>
                <a:gd name="T72" fmla="*/ 1 w 1042"/>
                <a:gd name="T73" fmla="*/ 0 h 537"/>
                <a:gd name="T74" fmla="*/ 1 w 1042"/>
                <a:gd name="T75" fmla="*/ 0 h 537"/>
                <a:gd name="T76" fmla="*/ 1 w 1042"/>
                <a:gd name="T77" fmla="*/ 0 h 537"/>
                <a:gd name="T78" fmla="*/ 1 w 1042"/>
                <a:gd name="T79" fmla="*/ 0 h 537"/>
                <a:gd name="T80" fmla="*/ 1 w 1042"/>
                <a:gd name="T81" fmla="*/ 0 h 537"/>
                <a:gd name="T82" fmla="*/ 1 w 1042"/>
                <a:gd name="T83" fmla="*/ 0 h 537"/>
                <a:gd name="T84" fmla="*/ 1 w 1042"/>
                <a:gd name="T85" fmla="*/ 0 h 537"/>
                <a:gd name="T86" fmla="*/ 1 w 1042"/>
                <a:gd name="T87" fmla="*/ 0 h 537"/>
                <a:gd name="T88" fmla="*/ 1 w 1042"/>
                <a:gd name="T89" fmla="*/ 0 h 537"/>
                <a:gd name="T90" fmla="*/ 1 w 1042"/>
                <a:gd name="T91" fmla="*/ 0 h 537"/>
                <a:gd name="T92" fmla="*/ 1 w 1042"/>
                <a:gd name="T93" fmla="*/ 0 h 537"/>
                <a:gd name="T94" fmla="*/ 1 w 1042"/>
                <a:gd name="T95" fmla="*/ 0 h 537"/>
                <a:gd name="T96" fmla="*/ 1 w 1042"/>
                <a:gd name="T97" fmla="*/ 0 h 537"/>
                <a:gd name="T98" fmla="*/ 1 w 1042"/>
                <a:gd name="T99" fmla="*/ 0 h 537"/>
                <a:gd name="T100" fmla="*/ 1 w 1042"/>
                <a:gd name="T101" fmla="*/ 0 h 537"/>
                <a:gd name="T102" fmla="*/ 1 w 1042"/>
                <a:gd name="T103" fmla="*/ 0 h 537"/>
                <a:gd name="T104" fmla="*/ 1 w 1042"/>
                <a:gd name="T105" fmla="*/ 0 h 537"/>
                <a:gd name="T106" fmla="*/ 1 w 1042"/>
                <a:gd name="T107" fmla="*/ 0 h 537"/>
                <a:gd name="T108" fmla="*/ 1 w 1042"/>
                <a:gd name="T109" fmla="*/ 0 h 537"/>
                <a:gd name="T110" fmla="*/ 1 w 1042"/>
                <a:gd name="T111" fmla="*/ 0 h 537"/>
                <a:gd name="T112" fmla="*/ 1 w 1042"/>
                <a:gd name="T113" fmla="*/ 0 h 537"/>
                <a:gd name="T114" fmla="*/ 1 w 1042"/>
                <a:gd name="T115" fmla="*/ 0 h 537"/>
                <a:gd name="T116" fmla="*/ 1 w 1042"/>
                <a:gd name="T117" fmla="*/ 0 h 537"/>
                <a:gd name="T118" fmla="*/ 1 w 1042"/>
                <a:gd name="T119" fmla="*/ 0 h 537"/>
                <a:gd name="T120" fmla="*/ 1 w 1042"/>
                <a:gd name="T121" fmla="*/ 0 h 5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2"/>
                <a:gd name="T184" fmla="*/ 0 h 537"/>
                <a:gd name="T185" fmla="*/ 1042 w 1042"/>
                <a:gd name="T186" fmla="*/ 537 h 5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2" h="537">
                  <a:moveTo>
                    <a:pt x="1042" y="69"/>
                  </a:moveTo>
                  <a:lnTo>
                    <a:pt x="1041" y="59"/>
                  </a:lnTo>
                  <a:lnTo>
                    <a:pt x="1039" y="48"/>
                  </a:lnTo>
                  <a:lnTo>
                    <a:pt x="1034" y="38"/>
                  </a:lnTo>
                  <a:lnTo>
                    <a:pt x="1028" y="30"/>
                  </a:lnTo>
                  <a:lnTo>
                    <a:pt x="1022" y="22"/>
                  </a:lnTo>
                  <a:lnTo>
                    <a:pt x="1013" y="15"/>
                  </a:lnTo>
                  <a:lnTo>
                    <a:pt x="1004" y="10"/>
                  </a:lnTo>
                  <a:lnTo>
                    <a:pt x="993" y="8"/>
                  </a:lnTo>
                  <a:lnTo>
                    <a:pt x="992" y="8"/>
                  </a:lnTo>
                  <a:lnTo>
                    <a:pt x="943" y="6"/>
                  </a:lnTo>
                  <a:lnTo>
                    <a:pt x="896" y="4"/>
                  </a:lnTo>
                  <a:lnTo>
                    <a:pt x="850" y="2"/>
                  </a:lnTo>
                  <a:lnTo>
                    <a:pt x="805" y="1"/>
                  </a:lnTo>
                  <a:lnTo>
                    <a:pt x="762" y="1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46" y="0"/>
                  </a:lnTo>
                  <a:lnTo>
                    <a:pt x="614" y="0"/>
                  </a:lnTo>
                  <a:lnTo>
                    <a:pt x="584" y="0"/>
                  </a:lnTo>
                  <a:lnTo>
                    <a:pt x="559" y="0"/>
                  </a:lnTo>
                  <a:lnTo>
                    <a:pt x="537" y="0"/>
                  </a:lnTo>
                  <a:lnTo>
                    <a:pt x="518" y="1"/>
                  </a:lnTo>
                  <a:lnTo>
                    <a:pt x="506" y="1"/>
                  </a:lnTo>
                  <a:lnTo>
                    <a:pt x="498" y="1"/>
                  </a:lnTo>
                  <a:lnTo>
                    <a:pt x="494" y="1"/>
                  </a:lnTo>
                  <a:lnTo>
                    <a:pt x="492" y="1"/>
                  </a:lnTo>
                  <a:lnTo>
                    <a:pt x="491" y="2"/>
                  </a:lnTo>
                  <a:lnTo>
                    <a:pt x="476" y="6"/>
                  </a:lnTo>
                  <a:lnTo>
                    <a:pt x="462" y="10"/>
                  </a:lnTo>
                  <a:lnTo>
                    <a:pt x="447" y="15"/>
                  </a:lnTo>
                  <a:lnTo>
                    <a:pt x="433" y="21"/>
                  </a:lnTo>
                  <a:lnTo>
                    <a:pt x="419" y="25"/>
                  </a:lnTo>
                  <a:lnTo>
                    <a:pt x="406" y="31"/>
                  </a:lnTo>
                  <a:lnTo>
                    <a:pt x="392" y="37"/>
                  </a:lnTo>
                  <a:lnTo>
                    <a:pt x="379" y="42"/>
                  </a:lnTo>
                  <a:lnTo>
                    <a:pt x="366" y="48"/>
                  </a:lnTo>
                  <a:lnTo>
                    <a:pt x="355" y="54"/>
                  </a:lnTo>
                  <a:lnTo>
                    <a:pt x="343" y="60"/>
                  </a:lnTo>
                  <a:lnTo>
                    <a:pt x="332" y="66"/>
                  </a:lnTo>
                  <a:lnTo>
                    <a:pt x="323" y="71"/>
                  </a:lnTo>
                  <a:lnTo>
                    <a:pt x="313" y="76"/>
                  </a:lnTo>
                  <a:lnTo>
                    <a:pt x="304" y="80"/>
                  </a:lnTo>
                  <a:lnTo>
                    <a:pt x="297" y="85"/>
                  </a:lnTo>
                  <a:lnTo>
                    <a:pt x="297" y="72"/>
                  </a:lnTo>
                  <a:lnTo>
                    <a:pt x="281" y="72"/>
                  </a:lnTo>
                  <a:lnTo>
                    <a:pt x="8" y="74"/>
                  </a:lnTo>
                  <a:lnTo>
                    <a:pt x="0" y="441"/>
                  </a:lnTo>
                  <a:lnTo>
                    <a:pt x="0" y="449"/>
                  </a:lnTo>
                  <a:lnTo>
                    <a:pt x="3" y="466"/>
                  </a:lnTo>
                  <a:lnTo>
                    <a:pt x="10" y="491"/>
                  </a:lnTo>
                  <a:lnTo>
                    <a:pt x="26" y="514"/>
                  </a:lnTo>
                  <a:lnTo>
                    <a:pt x="33" y="519"/>
                  </a:lnTo>
                  <a:lnTo>
                    <a:pt x="39" y="525"/>
                  </a:lnTo>
                  <a:lnTo>
                    <a:pt x="48" y="529"/>
                  </a:lnTo>
                  <a:lnTo>
                    <a:pt x="56" y="532"/>
                  </a:lnTo>
                  <a:lnTo>
                    <a:pt x="65" y="534"/>
                  </a:lnTo>
                  <a:lnTo>
                    <a:pt x="74" y="536"/>
                  </a:lnTo>
                  <a:lnTo>
                    <a:pt x="84" y="537"/>
                  </a:lnTo>
                  <a:lnTo>
                    <a:pt x="95" y="537"/>
                  </a:lnTo>
                  <a:lnTo>
                    <a:pt x="289" y="533"/>
                  </a:lnTo>
                  <a:lnTo>
                    <a:pt x="290" y="499"/>
                  </a:lnTo>
                  <a:lnTo>
                    <a:pt x="307" y="507"/>
                  </a:lnTo>
                  <a:lnTo>
                    <a:pt x="323" y="511"/>
                  </a:lnTo>
                  <a:lnTo>
                    <a:pt x="339" y="514"/>
                  </a:lnTo>
                  <a:lnTo>
                    <a:pt x="355" y="515"/>
                  </a:lnTo>
                  <a:lnTo>
                    <a:pt x="371" y="514"/>
                  </a:lnTo>
                  <a:lnTo>
                    <a:pt x="387" y="511"/>
                  </a:lnTo>
                  <a:lnTo>
                    <a:pt x="403" y="508"/>
                  </a:lnTo>
                  <a:lnTo>
                    <a:pt x="419" y="505"/>
                  </a:lnTo>
                  <a:lnTo>
                    <a:pt x="430" y="502"/>
                  </a:lnTo>
                  <a:lnTo>
                    <a:pt x="439" y="500"/>
                  </a:lnTo>
                  <a:lnTo>
                    <a:pt x="449" y="499"/>
                  </a:lnTo>
                  <a:lnTo>
                    <a:pt x="461" y="496"/>
                  </a:lnTo>
                  <a:lnTo>
                    <a:pt x="471" y="495"/>
                  </a:lnTo>
                  <a:lnTo>
                    <a:pt x="482" y="494"/>
                  </a:lnTo>
                  <a:lnTo>
                    <a:pt x="493" y="493"/>
                  </a:lnTo>
                  <a:lnTo>
                    <a:pt x="505" y="493"/>
                  </a:lnTo>
                  <a:lnTo>
                    <a:pt x="506" y="493"/>
                  </a:lnTo>
                  <a:lnTo>
                    <a:pt x="513" y="493"/>
                  </a:lnTo>
                  <a:lnTo>
                    <a:pt x="523" y="493"/>
                  </a:lnTo>
                  <a:lnTo>
                    <a:pt x="536" y="493"/>
                  </a:lnTo>
                  <a:lnTo>
                    <a:pt x="549" y="494"/>
                  </a:lnTo>
                  <a:lnTo>
                    <a:pt x="563" y="495"/>
                  </a:lnTo>
                  <a:lnTo>
                    <a:pt x="578" y="495"/>
                  </a:lnTo>
                  <a:lnTo>
                    <a:pt x="592" y="496"/>
                  </a:lnTo>
                  <a:lnTo>
                    <a:pt x="605" y="498"/>
                  </a:lnTo>
                  <a:lnTo>
                    <a:pt x="606" y="495"/>
                  </a:lnTo>
                  <a:lnTo>
                    <a:pt x="619" y="509"/>
                  </a:lnTo>
                  <a:lnTo>
                    <a:pt x="689" y="521"/>
                  </a:lnTo>
                  <a:lnTo>
                    <a:pt x="690" y="521"/>
                  </a:lnTo>
                  <a:lnTo>
                    <a:pt x="695" y="519"/>
                  </a:lnTo>
                  <a:lnTo>
                    <a:pt x="701" y="517"/>
                  </a:lnTo>
                  <a:lnTo>
                    <a:pt x="710" y="514"/>
                  </a:lnTo>
                  <a:lnTo>
                    <a:pt x="716" y="507"/>
                  </a:lnTo>
                  <a:lnTo>
                    <a:pt x="721" y="501"/>
                  </a:lnTo>
                  <a:lnTo>
                    <a:pt x="731" y="487"/>
                  </a:lnTo>
                  <a:lnTo>
                    <a:pt x="742" y="473"/>
                  </a:lnTo>
                  <a:lnTo>
                    <a:pt x="749" y="465"/>
                  </a:lnTo>
                  <a:lnTo>
                    <a:pt x="751" y="462"/>
                  </a:lnTo>
                  <a:lnTo>
                    <a:pt x="753" y="457"/>
                  </a:lnTo>
                  <a:lnTo>
                    <a:pt x="756" y="449"/>
                  </a:lnTo>
                  <a:lnTo>
                    <a:pt x="757" y="439"/>
                  </a:lnTo>
                  <a:lnTo>
                    <a:pt x="757" y="437"/>
                  </a:lnTo>
                  <a:lnTo>
                    <a:pt x="752" y="427"/>
                  </a:lnTo>
                  <a:lnTo>
                    <a:pt x="754" y="427"/>
                  </a:lnTo>
                  <a:lnTo>
                    <a:pt x="757" y="427"/>
                  </a:lnTo>
                  <a:lnTo>
                    <a:pt x="758" y="427"/>
                  </a:lnTo>
                  <a:lnTo>
                    <a:pt x="760" y="427"/>
                  </a:lnTo>
                  <a:lnTo>
                    <a:pt x="765" y="426"/>
                  </a:lnTo>
                  <a:lnTo>
                    <a:pt x="773" y="424"/>
                  </a:lnTo>
                  <a:lnTo>
                    <a:pt x="783" y="419"/>
                  </a:lnTo>
                  <a:lnTo>
                    <a:pt x="792" y="410"/>
                  </a:lnTo>
                  <a:lnTo>
                    <a:pt x="803" y="390"/>
                  </a:lnTo>
                  <a:lnTo>
                    <a:pt x="812" y="371"/>
                  </a:lnTo>
                  <a:lnTo>
                    <a:pt x="819" y="354"/>
                  </a:lnTo>
                  <a:lnTo>
                    <a:pt x="825" y="339"/>
                  </a:lnTo>
                  <a:lnTo>
                    <a:pt x="825" y="337"/>
                  </a:lnTo>
                  <a:lnTo>
                    <a:pt x="825" y="324"/>
                  </a:lnTo>
                  <a:lnTo>
                    <a:pt x="822" y="313"/>
                  </a:lnTo>
                  <a:lnTo>
                    <a:pt x="819" y="307"/>
                  </a:lnTo>
                  <a:lnTo>
                    <a:pt x="817" y="304"/>
                  </a:lnTo>
                  <a:lnTo>
                    <a:pt x="815" y="303"/>
                  </a:lnTo>
                  <a:lnTo>
                    <a:pt x="812" y="299"/>
                  </a:lnTo>
                  <a:lnTo>
                    <a:pt x="807" y="295"/>
                  </a:lnTo>
                  <a:lnTo>
                    <a:pt x="803" y="290"/>
                  </a:lnTo>
                  <a:lnTo>
                    <a:pt x="828" y="282"/>
                  </a:lnTo>
                  <a:lnTo>
                    <a:pt x="841" y="275"/>
                  </a:lnTo>
                  <a:lnTo>
                    <a:pt x="849" y="265"/>
                  </a:lnTo>
                  <a:lnTo>
                    <a:pt x="853" y="256"/>
                  </a:lnTo>
                  <a:lnTo>
                    <a:pt x="856" y="250"/>
                  </a:lnTo>
                  <a:lnTo>
                    <a:pt x="856" y="249"/>
                  </a:lnTo>
                  <a:lnTo>
                    <a:pt x="863" y="195"/>
                  </a:lnTo>
                  <a:lnTo>
                    <a:pt x="863" y="196"/>
                  </a:lnTo>
                  <a:lnTo>
                    <a:pt x="863" y="183"/>
                  </a:lnTo>
                  <a:lnTo>
                    <a:pt x="860" y="172"/>
                  </a:lnTo>
                  <a:lnTo>
                    <a:pt x="856" y="163"/>
                  </a:lnTo>
                  <a:lnTo>
                    <a:pt x="850" y="159"/>
                  </a:lnTo>
                  <a:lnTo>
                    <a:pt x="849" y="158"/>
                  </a:lnTo>
                  <a:lnTo>
                    <a:pt x="823" y="144"/>
                  </a:lnTo>
                  <a:lnTo>
                    <a:pt x="849" y="143"/>
                  </a:lnTo>
                  <a:lnTo>
                    <a:pt x="876" y="140"/>
                  </a:lnTo>
                  <a:lnTo>
                    <a:pt x="904" y="139"/>
                  </a:lnTo>
                  <a:lnTo>
                    <a:pt x="931" y="137"/>
                  </a:lnTo>
                  <a:lnTo>
                    <a:pt x="954" y="136"/>
                  </a:lnTo>
                  <a:lnTo>
                    <a:pt x="972" y="135"/>
                  </a:lnTo>
                  <a:lnTo>
                    <a:pt x="985" y="133"/>
                  </a:lnTo>
                  <a:lnTo>
                    <a:pt x="989" y="133"/>
                  </a:lnTo>
                  <a:lnTo>
                    <a:pt x="990" y="133"/>
                  </a:lnTo>
                  <a:lnTo>
                    <a:pt x="1002" y="130"/>
                  </a:lnTo>
                  <a:lnTo>
                    <a:pt x="1011" y="125"/>
                  </a:lnTo>
                  <a:lnTo>
                    <a:pt x="1020" y="120"/>
                  </a:lnTo>
                  <a:lnTo>
                    <a:pt x="1028" y="113"/>
                  </a:lnTo>
                  <a:lnTo>
                    <a:pt x="1034" y="104"/>
                  </a:lnTo>
                  <a:lnTo>
                    <a:pt x="1039" y="94"/>
                  </a:lnTo>
                  <a:lnTo>
                    <a:pt x="1041" y="83"/>
                  </a:lnTo>
                  <a:lnTo>
                    <a:pt x="1042" y="71"/>
                  </a:lnTo>
                  <a:lnTo>
                    <a:pt x="1042" y="70"/>
                  </a:lnTo>
                  <a:lnTo>
                    <a:pt x="1042" y="69"/>
                  </a:lnTo>
                  <a:close/>
                  <a:moveTo>
                    <a:pt x="262" y="274"/>
                  </a:moveTo>
                  <a:lnTo>
                    <a:pt x="261" y="274"/>
                  </a:lnTo>
                  <a:lnTo>
                    <a:pt x="262" y="275"/>
                  </a:lnTo>
                  <a:lnTo>
                    <a:pt x="262" y="276"/>
                  </a:lnTo>
                  <a:lnTo>
                    <a:pt x="262" y="278"/>
                  </a:lnTo>
                  <a:lnTo>
                    <a:pt x="261" y="352"/>
                  </a:lnTo>
                  <a:lnTo>
                    <a:pt x="259" y="422"/>
                  </a:lnTo>
                  <a:lnTo>
                    <a:pt x="258" y="475"/>
                  </a:lnTo>
                  <a:lnTo>
                    <a:pt x="258" y="502"/>
                  </a:lnTo>
                  <a:lnTo>
                    <a:pt x="243" y="502"/>
                  </a:lnTo>
                  <a:lnTo>
                    <a:pt x="221" y="502"/>
                  </a:lnTo>
                  <a:lnTo>
                    <a:pt x="195" y="503"/>
                  </a:lnTo>
                  <a:lnTo>
                    <a:pt x="166" y="503"/>
                  </a:lnTo>
                  <a:lnTo>
                    <a:pt x="138" y="503"/>
                  </a:lnTo>
                  <a:lnTo>
                    <a:pt x="115" y="505"/>
                  </a:lnTo>
                  <a:lnTo>
                    <a:pt x="99" y="505"/>
                  </a:lnTo>
                  <a:lnTo>
                    <a:pt x="94" y="505"/>
                  </a:lnTo>
                  <a:lnTo>
                    <a:pt x="87" y="505"/>
                  </a:lnTo>
                  <a:lnTo>
                    <a:pt x="80" y="505"/>
                  </a:lnTo>
                  <a:lnTo>
                    <a:pt x="74" y="503"/>
                  </a:lnTo>
                  <a:lnTo>
                    <a:pt x="68" y="502"/>
                  </a:lnTo>
                  <a:lnTo>
                    <a:pt x="62" y="500"/>
                  </a:lnTo>
                  <a:lnTo>
                    <a:pt x="58" y="498"/>
                  </a:lnTo>
                  <a:lnTo>
                    <a:pt x="53" y="495"/>
                  </a:lnTo>
                  <a:lnTo>
                    <a:pt x="49" y="492"/>
                  </a:lnTo>
                  <a:lnTo>
                    <a:pt x="39" y="479"/>
                  </a:lnTo>
                  <a:lnTo>
                    <a:pt x="35" y="465"/>
                  </a:lnTo>
                  <a:lnTo>
                    <a:pt x="33" y="454"/>
                  </a:lnTo>
                  <a:lnTo>
                    <a:pt x="33" y="445"/>
                  </a:lnTo>
                  <a:lnTo>
                    <a:pt x="33" y="443"/>
                  </a:lnTo>
                  <a:lnTo>
                    <a:pt x="33" y="442"/>
                  </a:lnTo>
                  <a:lnTo>
                    <a:pt x="34" y="400"/>
                  </a:lnTo>
                  <a:lnTo>
                    <a:pt x="36" y="299"/>
                  </a:lnTo>
                  <a:lnTo>
                    <a:pt x="38" y="188"/>
                  </a:lnTo>
                  <a:lnTo>
                    <a:pt x="41" y="106"/>
                  </a:lnTo>
                  <a:lnTo>
                    <a:pt x="48" y="106"/>
                  </a:lnTo>
                  <a:lnTo>
                    <a:pt x="57" y="106"/>
                  </a:lnTo>
                  <a:lnTo>
                    <a:pt x="68" y="106"/>
                  </a:lnTo>
                  <a:lnTo>
                    <a:pt x="83" y="106"/>
                  </a:lnTo>
                  <a:lnTo>
                    <a:pt x="98" y="106"/>
                  </a:lnTo>
                  <a:lnTo>
                    <a:pt x="115" y="106"/>
                  </a:lnTo>
                  <a:lnTo>
                    <a:pt x="134" y="106"/>
                  </a:lnTo>
                  <a:lnTo>
                    <a:pt x="152" y="105"/>
                  </a:lnTo>
                  <a:lnTo>
                    <a:pt x="171" y="105"/>
                  </a:lnTo>
                  <a:lnTo>
                    <a:pt x="189" y="105"/>
                  </a:lnTo>
                  <a:lnTo>
                    <a:pt x="206" y="105"/>
                  </a:lnTo>
                  <a:lnTo>
                    <a:pt x="223" y="105"/>
                  </a:lnTo>
                  <a:lnTo>
                    <a:pt x="236" y="105"/>
                  </a:lnTo>
                  <a:lnTo>
                    <a:pt x="249" y="104"/>
                  </a:lnTo>
                  <a:lnTo>
                    <a:pt x="258" y="104"/>
                  </a:lnTo>
                  <a:lnTo>
                    <a:pt x="265" y="104"/>
                  </a:lnTo>
                  <a:lnTo>
                    <a:pt x="265" y="124"/>
                  </a:lnTo>
                  <a:lnTo>
                    <a:pt x="264" y="163"/>
                  </a:lnTo>
                  <a:lnTo>
                    <a:pt x="263" y="215"/>
                  </a:lnTo>
                  <a:lnTo>
                    <a:pt x="262" y="274"/>
                  </a:lnTo>
                  <a:close/>
                  <a:moveTo>
                    <a:pt x="296" y="122"/>
                  </a:moveTo>
                  <a:lnTo>
                    <a:pt x="302" y="119"/>
                  </a:lnTo>
                  <a:lnTo>
                    <a:pt x="309" y="115"/>
                  </a:lnTo>
                  <a:lnTo>
                    <a:pt x="318" y="109"/>
                  </a:lnTo>
                  <a:lnTo>
                    <a:pt x="328" y="104"/>
                  </a:lnTo>
                  <a:lnTo>
                    <a:pt x="340" y="98"/>
                  </a:lnTo>
                  <a:lnTo>
                    <a:pt x="354" y="91"/>
                  </a:lnTo>
                  <a:lnTo>
                    <a:pt x="369" y="83"/>
                  </a:lnTo>
                  <a:lnTo>
                    <a:pt x="384" y="76"/>
                  </a:lnTo>
                  <a:lnTo>
                    <a:pt x="409" y="74"/>
                  </a:lnTo>
                  <a:lnTo>
                    <a:pt x="437" y="74"/>
                  </a:lnTo>
                  <a:lnTo>
                    <a:pt x="464" y="74"/>
                  </a:lnTo>
                  <a:lnTo>
                    <a:pt x="491" y="74"/>
                  </a:lnTo>
                  <a:lnTo>
                    <a:pt x="515" y="75"/>
                  </a:lnTo>
                  <a:lnTo>
                    <a:pt x="535" y="76"/>
                  </a:lnTo>
                  <a:lnTo>
                    <a:pt x="548" y="77"/>
                  </a:lnTo>
                  <a:lnTo>
                    <a:pt x="555" y="78"/>
                  </a:lnTo>
                  <a:lnTo>
                    <a:pt x="569" y="82"/>
                  </a:lnTo>
                  <a:lnTo>
                    <a:pt x="586" y="89"/>
                  </a:lnTo>
                  <a:lnTo>
                    <a:pt x="605" y="98"/>
                  </a:lnTo>
                  <a:lnTo>
                    <a:pt x="623" y="108"/>
                  </a:lnTo>
                  <a:lnTo>
                    <a:pt x="642" y="119"/>
                  </a:lnTo>
                  <a:lnTo>
                    <a:pt x="659" y="130"/>
                  </a:lnTo>
                  <a:lnTo>
                    <a:pt x="675" y="139"/>
                  </a:lnTo>
                  <a:lnTo>
                    <a:pt x="688" y="148"/>
                  </a:lnTo>
                  <a:lnTo>
                    <a:pt x="693" y="190"/>
                  </a:lnTo>
                  <a:lnTo>
                    <a:pt x="698" y="237"/>
                  </a:lnTo>
                  <a:lnTo>
                    <a:pt x="703" y="282"/>
                  </a:lnTo>
                  <a:lnTo>
                    <a:pt x="706" y="317"/>
                  </a:lnTo>
                  <a:lnTo>
                    <a:pt x="698" y="317"/>
                  </a:lnTo>
                  <a:lnTo>
                    <a:pt x="691" y="317"/>
                  </a:lnTo>
                  <a:lnTo>
                    <a:pt x="683" y="316"/>
                  </a:lnTo>
                  <a:lnTo>
                    <a:pt x="676" y="314"/>
                  </a:lnTo>
                  <a:lnTo>
                    <a:pt x="669" y="312"/>
                  </a:lnTo>
                  <a:lnTo>
                    <a:pt x="663" y="310"/>
                  </a:lnTo>
                  <a:lnTo>
                    <a:pt x="659" y="306"/>
                  </a:lnTo>
                  <a:lnTo>
                    <a:pt x="654" y="303"/>
                  </a:lnTo>
                  <a:lnTo>
                    <a:pt x="647" y="291"/>
                  </a:lnTo>
                  <a:lnTo>
                    <a:pt x="639" y="271"/>
                  </a:lnTo>
                  <a:lnTo>
                    <a:pt x="631" y="245"/>
                  </a:lnTo>
                  <a:lnTo>
                    <a:pt x="625" y="219"/>
                  </a:lnTo>
                  <a:lnTo>
                    <a:pt x="623" y="208"/>
                  </a:lnTo>
                  <a:lnTo>
                    <a:pt x="529" y="197"/>
                  </a:lnTo>
                  <a:lnTo>
                    <a:pt x="524" y="208"/>
                  </a:lnTo>
                  <a:lnTo>
                    <a:pt x="522" y="213"/>
                  </a:lnTo>
                  <a:lnTo>
                    <a:pt x="516" y="225"/>
                  </a:lnTo>
                  <a:lnTo>
                    <a:pt x="505" y="242"/>
                  </a:lnTo>
                  <a:lnTo>
                    <a:pt x="491" y="263"/>
                  </a:lnTo>
                  <a:lnTo>
                    <a:pt x="472" y="283"/>
                  </a:lnTo>
                  <a:lnTo>
                    <a:pt x="449" y="304"/>
                  </a:lnTo>
                  <a:lnTo>
                    <a:pt x="424" y="322"/>
                  </a:lnTo>
                  <a:lnTo>
                    <a:pt x="394" y="335"/>
                  </a:lnTo>
                  <a:lnTo>
                    <a:pt x="387" y="335"/>
                  </a:lnTo>
                  <a:lnTo>
                    <a:pt x="377" y="335"/>
                  </a:lnTo>
                  <a:lnTo>
                    <a:pt x="362" y="333"/>
                  </a:lnTo>
                  <a:lnTo>
                    <a:pt x="347" y="328"/>
                  </a:lnTo>
                  <a:lnTo>
                    <a:pt x="331" y="321"/>
                  </a:lnTo>
                  <a:lnTo>
                    <a:pt x="316" y="311"/>
                  </a:lnTo>
                  <a:lnTo>
                    <a:pt x="303" y="295"/>
                  </a:lnTo>
                  <a:lnTo>
                    <a:pt x="294" y="274"/>
                  </a:lnTo>
                  <a:lnTo>
                    <a:pt x="296" y="122"/>
                  </a:lnTo>
                  <a:close/>
                  <a:moveTo>
                    <a:pt x="607" y="276"/>
                  </a:moveTo>
                  <a:lnTo>
                    <a:pt x="584" y="267"/>
                  </a:lnTo>
                  <a:lnTo>
                    <a:pt x="584" y="264"/>
                  </a:lnTo>
                  <a:lnTo>
                    <a:pt x="584" y="260"/>
                  </a:lnTo>
                  <a:lnTo>
                    <a:pt x="583" y="256"/>
                  </a:lnTo>
                  <a:lnTo>
                    <a:pt x="583" y="251"/>
                  </a:lnTo>
                  <a:lnTo>
                    <a:pt x="583" y="248"/>
                  </a:lnTo>
                  <a:lnTo>
                    <a:pt x="583" y="243"/>
                  </a:lnTo>
                  <a:lnTo>
                    <a:pt x="583" y="239"/>
                  </a:lnTo>
                  <a:lnTo>
                    <a:pt x="584" y="236"/>
                  </a:lnTo>
                  <a:lnTo>
                    <a:pt x="587" y="236"/>
                  </a:lnTo>
                  <a:lnTo>
                    <a:pt x="591" y="236"/>
                  </a:lnTo>
                  <a:lnTo>
                    <a:pt x="594" y="237"/>
                  </a:lnTo>
                  <a:lnTo>
                    <a:pt x="597" y="237"/>
                  </a:lnTo>
                  <a:lnTo>
                    <a:pt x="599" y="245"/>
                  </a:lnTo>
                  <a:lnTo>
                    <a:pt x="601" y="256"/>
                  </a:lnTo>
                  <a:lnTo>
                    <a:pt x="604" y="266"/>
                  </a:lnTo>
                  <a:lnTo>
                    <a:pt x="607" y="276"/>
                  </a:lnTo>
                  <a:close/>
                  <a:moveTo>
                    <a:pt x="505" y="461"/>
                  </a:moveTo>
                  <a:lnTo>
                    <a:pt x="492" y="461"/>
                  </a:lnTo>
                  <a:lnTo>
                    <a:pt x="479" y="462"/>
                  </a:lnTo>
                  <a:lnTo>
                    <a:pt x="467" y="463"/>
                  </a:lnTo>
                  <a:lnTo>
                    <a:pt x="455" y="465"/>
                  </a:lnTo>
                  <a:lnTo>
                    <a:pt x="444" y="466"/>
                  </a:lnTo>
                  <a:lnTo>
                    <a:pt x="433" y="469"/>
                  </a:lnTo>
                  <a:lnTo>
                    <a:pt x="423" y="471"/>
                  </a:lnTo>
                  <a:lnTo>
                    <a:pt x="412" y="473"/>
                  </a:lnTo>
                  <a:lnTo>
                    <a:pt x="395" y="477"/>
                  </a:lnTo>
                  <a:lnTo>
                    <a:pt x="379" y="480"/>
                  </a:lnTo>
                  <a:lnTo>
                    <a:pt x="363" y="483"/>
                  </a:lnTo>
                  <a:lnTo>
                    <a:pt x="348" y="483"/>
                  </a:lnTo>
                  <a:lnTo>
                    <a:pt x="333" y="481"/>
                  </a:lnTo>
                  <a:lnTo>
                    <a:pt x="319" y="477"/>
                  </a:lnTo>
                  <a:lnTo>
                    <a:pt x="305" y="471"/>
                  </a:lnTo>
                  <a:lnTo>
                    <a:pt x="290" y="461"/>
                  </a:lnTo>
                  <a:lnTo>
                    <a:pt x="293" y="334"/>
                  </a:lnTo>
                  <a:lnTo>
                    <a:pt x="305" y="344"/>
                  </a:lnTo>
                  <a:lnTo>
                    <a:pt x="319" y="352"/>
                  </a:lnTo>
                  <a:lnTo>
                    <a:pt x="333" y="358"/>
                  </a:lnTo>
                  <a:lnTo>
                    <a:pt x="348" y="363"/>
                  </a:lnTo>
                  <a:lnTo>
                    <a:pt x="362" y="365"/>
                  </a:lnTo>
                  <a:lnTo>
                    <a:pt x="374" y="367"/>
                  </a:lnTo>
                  <a:lnTo>
                    <a:pt x="387" y="367"/>
                  </a:lnTo>
                  <a:lnTo>
                    <a:pt x="399" y="366"/>
                  </a:lnTo>
                  <a:lnTo>
                    <a:pt x="400" y="366"/>
                  </a:lnTo>
                  <a:lnTo>
                    <a:pt x="401" y="366"/>
                  </a:lnTo>
                  <a:lnTo>
                    <a:pt x="431" y="355"/>
                  </a:lnTo>
                  <a:lnTo>
                    <a:pt x="457" y="340"/>
                  </a:lnTo>
                  <a:lnTo>
                    <a:pt x="480" y="321"/>
                  </a:lnTo>
                  <a:lnTo>
                    <a:pt x="501" y="301"/>
                  </a:lnTo>
                  <a:lnTo>
                    <a:pt x="517" y="281"/>
                  </a:lnTo>
                  <a:lnTo>
                    <a:pt x="531" y="261"/>
                  </a:lnTo>
                  <a:lnTo>
                    <a:pt x="541" y="245"/>
                  </a:lnTo>
                  <a:lnTo>
                    <a:pt x="548" y="231"/>
                  </a:lnTo>
                  <a:lnTo>
                    <a:pt x="551" y="233"/>
                  </a:lnTo>
                  <a:lnTo>
                    <a:pt x="554" y="233"/>
                  </a:lnTo>
                  <a:lnTo>
                    <a:pt x="556" y="233"/>
                  </a:lnTo>
                  <a:lnTo>
                    <a:pt x="560" y="233"/>
                  </a:lnTo>
                  <a:lnTo>
                    <a:pt x="560" y="237"/>
                  </a:lnTo>
                  <a:lnTo>
                    <a:pt x="560" y="242"/>
                  </a:lnTo>
                  <a:lnTo>
                    <a:pt x="559" y="246"/>
                  </a:lnTo>
                  <a:lnTo>
                    <a:pt x="559" y="251"/>
                  </a:lnTo>
                  <a:lnTo>
                    <a:pt x="559" y="259"/>
                  </a:lnTo>
                  <a:lnTo>
                    <a:pt x="560" y="266"/>
                  </a:lnTo>
                  <a:lnTo>
                    <a:pt x="560" y="271"/>
                  </a:lnTo>
                  <a:lnTo>
                    <a:pt x="561" y="275"/>
                  </a:lnTo>
                  <a:lnTo>
                    <a:pt x="558" y="284"/>
                  </a:lnTo>
                  <a:lnTo>
                    <a:pt x="553" y="297"/>
                  </a:lnTo>
                  <a:lnTo>
                    <a:pt x="549" y="313"/>
                  </a:lnTo>
                  <a:lnTo>
                    <a:pt x="548" y="332"/>
                  </a:lnTo>
                  <a:lnTo>
                    <a:pt x="548" y="334"/>
                  </a:lnTo>
                  <a:lnTo>
                    <a:pt x="548" y="335"/>
                  </a:lnTo>
                  <a:lnTo>
                    <a:pt x="548" y="337"/>
                  </a:lnTo>
                  <a:lnTo>
                    <a:pt x="549" y="340"/>
                  </a:lnTo>
                  <a:lnTo>
                    <a:pt x="543" y="349"/>
                  </a:lnTo>
                  <a:lnTo>
                    <a:pt x="536" y="364"/>
                  </a:lnTo>
                  <a:lnTo>
                    <a:pt x="530" y="385"/>
                  </a:lnTo>
                  <a:lnTo>
                    <a:pt x="528" y="413"/>
                  </a:lnTo>
                  <a:lnTo>
                    <a:pt x="526" y="419"/>
                  </a:lnTo>
                  <a:lnTo>
                    <a:pt x="573" y="463"/>
                  </a:lnTo>
                  <a:lnTo>
                    <a:pt x="563" y="463"/>
                  </a:lnTo>
                  <a:lnTo>
                    <a:pt x="553" y="462"/>
                  </a:lnTo>
                  <a:lnTo>
                    <a:pt x="544" y="462"/>
                  </a:lnTo>
                  <a:lnTo>
                    <a:pt x="533" y="461"/>
                  </a:lnTo>
                  <a:lnTo>
                    <a:pt x="525" y="461"/>
                  </a:lnTo>
                  <a:lnTo>
                    <a:pt x="517" y="461"/>
                  </a:lnTo>
                  <a:lnTo>
                    <a:pt x="510" y="461"/>
                  </a:lnTo>
                  <a:lnTo>
                    <a:pt x="505" y="461"/>
                  </a:lnTo>
                  <a:close/>
                  <a:moveTo>
                    <a:pt x="731" y="449"/>
                  </a:moveTo>
                  <a:lnTo>
                    <a:pt x="730" y="449"/>
                  </a:lnTo>
                  <a:lnTo>
                    <a:pt x="729" y="450"/>
                  </a:lnTo>
                  <a:lnTo>
                    <a:pt x="697" y="493"/>
                  </a:lnTo>
                  <a:lnTo>
                    <a:pt x="696" y="494"/>
                  </a:lnTo>
                  <a:lnTo>
                    <a:pt x="693" y="494"/>
                  </a:lnTo>
                  <a:lnTo>
                    <a:pt x="691" y="495"/>
                  </a:lnTo>
                  <a:lnTo>
                    <a:pt x="689" y="496"/>
                  </a:lnTo>
                  <a:lnTo>
                    <a:pt x="685" y="495"/>
                  </a:lnTo>
                  <a:lnTo>
                    <a:pt x="678" y="494"/>
                  </a:lnTo>
                  <a:lnTo>
                    <a:pt x="670" y="493"/>
                  </a:lnTo>
                  <a:lnTo>
                    <a:pt x="660" y="492"/>
                  </a:lnTo>
                  <a:lnTo>
                    <a:pt x="651" y="491"/>
                  </a:lnTo>
                  <a:lnTo>
                    <a:pt x="642" y="490"/>
                  </a:lnTo>
                  <a:lnTo>
                    <a:pt x="635" y="488"/>
                  </a:lnTo>
                  <a:lnTo>
                    <a:pt x="630" y="487"/>
                  </a:lnTo>
                  <a:lnTo>
                    <a:pt x="625" y="483"/>
                  </a:lnTo>
                  <a:lnTo>
                    <a:pt x="617" y="475"/>
                  </a:lnTo>
                  <a:lnTo>
                    <a:pt x="605" y="462"/>
                  </a:lnTo>
                  <a:lnTo>
                    <a:pt x="592" y="449"/>
                  </a:lnTo>
                  <a:lnTo>
                    <a:pt x="578" y="435"/>
                  </a:lnTo>
                  <a:lnTo>
                    <a:pt x="567" y="424"/>
                  </a:lnTo>
                  <a:lnTo>
                    <a:pt x="556" y="413"/>
                  </a:lnTo>
                  <a:lnTo>
                    <a:pt x="552" y="409"/>
                  </a:lnTo>
                  <a:lnTo>
                    <a:pt x="553" y="393"/>
                  </a:lnTo>
                  <a:lnTo>
                    <a:pt x="556" y="380"/>
                  </a:lnTo>
                  <a:lnTo>
                    <a:pt x="559" y="370"/>
                  </a:lnTo>
                  <a:lnTo>
                    <a:pt x="562" y="363"/>
                  </a:lnTo>
                  <a:lnTo>
                    <a:pt x="570" y="370"/>
                  </a:lnTo>
                  <a:lnTo>
                    <a:pt x="579" y="377"/>
                  </a:lnTo>
                  <a:lnTo>
                    <a:pt x="590" y="384"/>
                  </a:lnTo>
                  <a:lnTo>
                    <a:pt x="601" y="392"/>
                  </a:lnTo>
                  <a:lnTo>
                    <a:pt x="613" y="400"/>
                  </a:lnTo>
                  <a:lnTo>
                    <a:pt x="624" y="409"/>
                  </a:lnTo>
                  <a:lnTo>
                    <a:pt x="636" y="416"/>
                  </a:lnTo>
                  <a:lnTo>
                    <a:pt x="647" y="424"/>
                  </a:lnTo>
                  <a:lnTo>
                    <a:pt x="651" y="426"/>
                  </a:lnTo>
                  <a:lnTo>
                    <a:pt x="653" y="426"/>
                  </a:lnTo>
                  <a:lnTo>
                    <a:pt x="655" y="426"/>
                  </a:lnTo>
                  <a:lnTo>
                    <a:pt x="660" y="426"/>
                  </a:lnTo>
                  <a:lnTo>
                    <a:pt x="668" y="426"/>
                  </a:lnTo>
                  <a:lnTo>
                    <a:pt x="677" y="426"/>
                  </a:lnTo>
                  <a:lnTo>
                    <a:pt x="688" y="427"/>
                  </a:lnTo>
                  <a:lnTo>
                    <a:pt x="700" y="427"/>
                  </a:lnTo>
                  <a:lnTo>
                    <a:pt x="713" y="427"/>
                  </a:lnTo>
                  <a:lnTo>
                    <a:pt x="727" y="427"/>
                  </a:lnTo>
                  <a:lnTo>
                    <a:pt x="728" y="432"/>
                  </a:lnTo>
                  <a:lnTo>
                    <a:pt x="730" y="435"/>
                  </a:lnTo>
                  <a:lnTo>
                    <a:pt x="731" y="439"/>
                  </a:lnTo>
                  <a:lnTo>
                    <a:pt x="733" y="441"/>
                  </a:lnTo>
                  <a:lnTo>
                    <a:pt x="731" y="445"/>
                  </a:lnTo>
                  <a:lnTo>
                    <a:pt x="731" y="447"/>
                  </a:lnTo>
                  <a:lnTo>
                    <a:pt x="730" y="449"/>
                  </a:lnTo>
                  <a:lnTo>
                    <a:pt x="731" y="449"/>
                  </a:lnTo>
                  <a:close/>
                  <a:moveTo>
                    <a:pt x="802" y="332"/>
                  </a:moveTo>
                  <a:lnTo>
                    <a:pt x="797" y="346"/>
                  </a:lnTo>
                  <a:lnTo>
                    <a:pt x="790" y="362"/>
                  </a:lnTo>
                  <a:lnTo>
                    <a:pt x="781" y="380"/>
                  </a:lnTo>
                  <a:lnTo>
                    <a:pt x="772" y="396"/>
                  </a:lnTo>
                  <a:lnTo>
                    <a:pt x="768" y="400"/>
                  </a:lnTo>
                  <a:lnTo>
                    <a:pt x="764" y="402"/>
                  </a:lnTo>
                  <a:lnTo>
                    <a:pt x="760" y="403"/>
                  </a:lnTo>
                  <a:lnTo>
                    <a:pt x="759" y="403"/>
                  </a:lnTo>
                  <a:lnTo>
                    <a:pt x="744" y="403"/>
                  </a:lnTo>
                  <a:lnTo>
                    <a:pt x="729" y="403"/>
                  </a:lnTo>
                  <a:lnTo>
                    <a:pt x="714" y="403"/>
                  </a:lnTo>
                  <a:lnTo>
                    <a:pt x="699" y="403"/>
                  </a:lnTo>
                  <a:lnTo>
                    <a:pt x="685" y="403"/>
                  </a:lnTo>
                  <a:lnTo>
                    <a:pt x="674" y="403"/>
                  </a:lnTo>
                  <a:lnTo>
                    <a:pt x="665" y="402"/>
                  </a:lnTo>
                  <a:lnTo>
                    <a:pt x="658" y="402"/>
                  </a:lnTo>
                  <a:lnTo>
                    <a:pt x="644" y="393"/>
                  </a:lnTo>
                  <a:lnTo>
                    <a:pt x="630" y="384"/>
                  </a:lnTo>
                  <a:lnTo>
                    <a:pt x="617" y="374"/>
                  </a:lnTo>
                  <a:lnTo>
                    <a:pt x="605" y="365"/>
                  </a:lnTo>
                  <a:lnTo>
                    <a:pt x="593" y="357"/>
                  </a:lnTo>
                  <a:lnTo>
                    <a:pt x="584" y="350"/>
                  </a:lnTo>
                  <a:lnTo>
                    <a:pt x="577" y="344"/>
                  </a:lnTo>
                  <a:lnTo>
                    <a:pt x="573" y="340"/>
                  </a:lnTo>
                  <a:lnTo>
                    <a:pt x="573" y="337"/>
                  </a:lnTo>
                  <a:lnTo>
                    <a:pt x="573" y="335"/>
                  </a:lnTo>
                  <a:lnTo>
                    <a:pt x="573" y="333"/>
                  </a:lnTo>
                  <a:lnTo>
                    <a:pt x="573" y="331"/>
                  </a:lnTo>
                  <a:lnTo>
                    <a:pt x="574" y="319"/>
                  </a:lnTo>
                  <a:lnTo>
                    <a:pt x="575" y="309"/>
                  </a:lnTo>
                  <a:lnTo>
                    <a:pt x="578" y="299"/>
                  </a:lnTo>
                  <a:lnTo>
                    <a:pt x="581" y="291"/>
                  </a:lnTo>
                  <a:lnTo>
                    <a:pt x="619" y="306"/>
                  </a:lnTo>
                  <a:lnTo>
                    <a:pt x="622" y="313"/>
                  </a:lnTo>
                  <a:lnTo>
                    <a:pt x="625" y="318"/>
                  </a:lnTo>
                  <a:lnTo>
                    <a:pt x="629" y="322"/>
                  </a:lnTo>
                  <a:lnTo>
                    <a:pt x="632" y="326"/>
                  </a:lnTo>
                  <a:lnTo>
                    <a:pt x="640" y="333"/>
                  </a:lnTo>
                  <a:lnTo>
                    <a:pt x="651" y="339"/>
                  </a:lnTo>
                  <a:lnTo>
                    <a:pt x="661" y="343"/>
                  </a:lnTo>
                  <a:lnTo>
                    <a:pt x="674" y="347"/>
                  </a:lnTo>
                  <a:lnTo>
                    <a:pt x="686" y="349"/>
                  </a:lnTo>
                  <a:lnTo>
                    <a:pt x="700" y="350"/>
                  </a:lnTo>
                  <a:lnTo>
                    <a:pt x="713" y="349"/>
                  </a:lnTo>
                  <a:lnTo>
                    <a:pt x="727" y="347"/>
                  </a:lnTo>
                  <a:lnTo>
                    <a:pt x="741" y="344"/>
                  </a:lnTo>
                  <a:lnTo>
                    <a:pt x="739" y="329"/>
                  </a:lnTo>
                  <a:lnTo>
                    <a:pt x="739" y="327"/>
                  </a:lnTo>
                  <a:lnTo>
                    <a:pt x="739" y="324"/>
                  </a:lnTo>
                  <a:lnTo>
                    <a:pt x="738" y="319"/>
                  </a:lnTo>
                  <a:lnTo>
                    <a:pt x="738" y="312"/>
                  </a:lnTo>
                  <a:lnTo>
                    <a:pt x="777" y="299"/>
                  </a:lnTo>
                  <a:lnTo>
                    <a:pt x="800" y="321"/>
                  </a:lnTo>
                  <a:lnTo>
                    <a:pt x="802" y="322"/>
                  </a:lnTo>
                  <a:lnTo>
                    <a:pt x="802" y="325"/>
                  </a:lnTo>
                  <a:lnTo>
                    <a:pt x="802" y="328"/>
                  </a:lnTo>
                  <a:lnTo>
                    <a:pt x="802" y="329"/>
                  </a:lnTo>
                  <a:lnTo>
                    <a:pt x="802" y="331"/>
                  </a:lnTo>
                  <a:lnTo>
                    <a:pt x="802" y="332"/>
                  </a:lnTo>
                  <a:close/>
                  <a:moveTo>
                    <a:pt x="835" y="177"/>
                  </a:moveTo>
                  <a:lnTo>
                    <a:pt x="836" y="178"/>
                  </a:lnTo>
                  <a:lnTo>
                    <a:pt x="837" y="181"/>
                  </a:lnTo>
                  <a:lnTo>
                    <a:pt x="840" y="184"/>
                  </a:lnTo>
                  <a:lnTo>
                    <a:pt x="840" y="188"/>
                  </a:lnTo>
                  <a:lnTo>
                    <a:pt x="840" y="189"/>
                  </a:lnTo>
                  <a:lnTo>
                    <a:pt x="840" y="190"/>
                  </a:lnTo>
                  <a:lnTo>
                    <a:pt x="840" y="191"/>
                  </a:lnTo>
                  <a:lnTo>
                    <a:pt x="838" y="199"/>
                  </a:lnTo>
                  <a:lnTo>
                    <a:pt x="836" y="216"/>
                  </a:lnTo>
                  <a:lnTo>
                    <a:pt x="834" y="235"/>
                  </a:lnTo>
                  <a:lnTo>
                    <a:pt x="833" y="244"/>
                  </a:lnTo>
                  <a:lnTo>
                    <a:pt x="832" y="248"/>
                  </a:lnTo>
                  <a:lnTo>
                    <a:pt x="828" y="252"/>
                  </a:lnTo>
                  <a:lnTo>
                    <a:pt x="825" y="257"/>
                  </a:lnTo>
                  <a:lnTo>
                    <a:pt x="820" y="260"/>
                  </a:lnTo>
                  <a:lnTo>
                    <a:pt x="818" y="261"/>
                  </a:lnTo>
                  <a:lnTo>
                    <a:pt x="812" y="263"/>
                  </a:lnTo>
                  <a:lnTo>
                    <a:pt x="802" y="266"/>
                  </a:lnTo>
                  <a:lnTo>
                    <a:pt x="790" y="269"/>
                  </a:lnTo>
                  <a:lnTo>
                    <a:pt x="776" y="274"/>
                  </a:lnTo>
                  <a:lnTo>
                    <a:pt x="762" y="279"/>
                  </a:lnTo>
                  <a:lnTo>
                    <a:pt x="749" y="283"/>
                  </a:lnTo>
                  <a:lnTo>
                    <a:pt x="736" y="288"/>
                  </a:lnTo>
                  <a:lnTo>
                    <a:pt x="734" y="267"/>
                  </a:lnTo>
                  <a:lnTo>
                    <a:pt x="731" y="245"/>
                  </a:lnTo>
                  <a:lnTo>
                    <a:pt x="728" y="222"/>
                  </a:lnTo>
                  <a:lnTo>
                    <a:pt x="726" y="199"/>
                  </a:lnTo>
                  <a:lnTo>
                    <a:pt x="777" y="185"/>
                  </a:lnTo>
                  <a:lnTo>
                    <a:pt x="769" y="175"/>
                  </a:lnTo>
                  <a:lnTo>
                    <a:pt x="723" y="178"/>
                  </a:lnTo>
                  <a:lnTo>
                    <a:pt x="723" y="173"/>
                  </a:lnTo>
                  <a:lnTo>
                    <a:pt x="722" y="167"/>
                  </a:lnTo>
                  <a:lnTo>
                    <a:pt x="722" y="162"/>
                  </a:lnTo>
                  <a:lnTo>
                    <a:pt x="721" y="157"/>
                  </a:lnTo>
                  <a:lnTo>
                    <a:pt x="729" y="155"/>
                  </a:lnTo>
                  <a:lnTo>
                    <a:pt x="737" y="153"/>
                  </a:lnTo>
                  <a:lnTo>
                    <a:pt x="745" y="152"/>
                  </a:lnTo>
                  <a:lnTo>
                    <a:pt x="754" y="151"/>
                  </a:lnTo>
                  <a:lnTo>
                    <a:pt x="761" y="150"/>
                  </a:lnTo>
                  <a:lnTo>
                    <a:pt x="767" y="148"/>
                  </a:lnTo>
                  <a:lnTo>
                    <a:pt x="771" y="147"/>
                  </a:lnTo>
                  <a:lnTo>
                    <a:pt x="773" y="147"/>
                  </a:lnTo>
                  <a:lnTo>
                    <a:pt x="774" y="147"/>
                  </a:lnTo>
                  <a:lnTo>
                    <a:pt x="775" y="147"/>
                  </a:lnTo>
                  <a:lnTo>
                    <a:pt x="777" y="147"/>
                  </a:lnTo>
                  <a:lnTo>
                    <a:pt x="786" y="151"/>
                  </a:lnTo>
                  <a:lnTo>
                    <a:pt x="794" y="155"/>
                  </a:lnTo>
                  <a:lnTo>
                    <a:pt x="803" y="160"/>
                  </a:lnTo>
                  <a:lnTo>
                    <a:pt x="812" y="166"/>
                  </a:lnTo>
                  <a:lnTo>
                    <a:pt x="821" y="169"/>
                  </a:lnTo>
                  <a:lnTo>
                    <a:pt x="828" y="174"/>
                  </a:lnTo>
                  <a:lnTo>
                    <a:pt x="833" y="176"/>
                  </a:lnTo>
                  <a:lnTo>
                    <a:pt x="835" y="177"/>
                  </a:lnTo>
                  <a:close/>
                  <a:moveTo>
                    <a:pt x="985" y="102"/>
                  </a:moveTo>
                  <a:lnTo>
                    <a:pt x="982" y="102"/>
                  </a:lnTo>
                  <a:lnTo>
                    <a:pt x="974" y="104"/>
                  </a:lnTo>
                  <a:lnTo>
                    <a:pt x="964" y="104"/>
                  </a:lnTo>
                  <a:lnTo>
                    <a:pt x="950" y="105"/>
                  </a:lnTo>
                  <a:lnTo>
                    <a:pt x="934" y="106"/>
                  </a:lnTo>
                  <a:lnTo>
                    <a:pt x="916" y="107"/>
                  </a:lnTo>
                  <a:lnTo>
                    <a:pt x="896" y="108"/>
                  </a:lnTo>
                  <a:lnTo>
                    <a:pt x="876" y="109"/>
                  </a:lnTo>
                  <a:lnTo>
                    <a:pt x="856" y="110"/>
                  </a:lnTo>
                  <a:lnTo>
                    <a:pt x="837" y="112"/>
                  </a:lnTo>
                  <a:lnTo>
                    <a:pt x="819" y="113"/>
                  </a:lnTo>
                  <a:lnTo>
                    <a:pt x="803" y="114"/>
                  </a:lnTo>
                  <a:lnTo>
                    <a:pt x="789" y="115"/>
                  </a:lnTo>
                  <a:lnTo>
                    <a:pt x="779" y="115"/>
                  </a:lnTo>
                  <a:lnTo>
                    <a:pt x="772" y="116"/>
                  </a:lnTo>
                  <a:lnTo>
                    <a:pt x="769" y="116"/>
                  </a:lnTo>
                  <a:lnTo>
                    <a:pt x="710" y="125"/>
                  </a:lnTo>
                  <a:lnTo>
                    <a:pt x="700" y="120"/>
                  </a:lnTo>
                  <a:lnTo>
                    <a:pt x="686" y="109"/>
                  </a:lnTo>
                  <a:lnTo>
                    <a:pt x="668" y="98"/>
                  </a:lnTo>
                  <a:lnTo>
                    <a:pt x="647" y="85"/>
                  </a:lnTo>
                  <a:lnTo>
                    <a:pt x="624" y="72"/>
                  </a:lnTo>
                  <a:lnTo>
                    <a:pt x="602" y="60"/>
                  </a:lnTo>
                  <a:lnTo>
                    <a:pt x="581" y="52"/>
                  </a:lnTo>
                  <a:lnTo>
                    <a:pt x="561" y="46"/>
                  </a:lnTo>
                  <a:lnTo>
                    <a:pt x="560" y="46"/>
                  </a:lnTo>
                  <a:lnTo>
                    <a:pt x="556" y="46"/>
                  </a:lnTo>
                  <a:lnTo>
                    <a:pt x="551" y="46"/>
                  </a:lnTo>
                  <a:lnTo>
                    <a:pt x="541" y="45"/>
                  </a:lnTo>
                  <a:lnTo>
                    <a:pt x="531" y="44"/>
                  </a:lnTo>
                  <a:lnTo>
                    <a:pt x="517" y="44"/>
                  </a:lnTo>
                  <a:lnTo>
                    <a:pt x="502" y="42"/>
                  </a:lnTo>
                  <a:lnTo>
                    <a:pt x="486" y="41"/>
                  </a:lnTo>
                  <a:lnTo>
                    <a:pt x="469" y="41"/>
                  </a:lnTo>
                  <a:lnTo>
                    <a:pt x="476" y="39"/>
                  </a:lnTo>
                  <a:lnTo>
                    <a:pt x="483" y="37"/>
                  </a:lnTo>
                  <a:lnTo>
                    <a:pt x="490" y="36"/>
                  </a:lnTo>
                  <a:lnTo>
                    <a:pt x="497" y="33"/>
                  </a:lnTo>
                  <a:lnTo>
                    <a:pt x="502" y="33"/>
                  </a:lnTo>
                  <a:lnTo>
                    <a:pt x="513" y="33"/>
                  </a:lnTo>
                  <a:lnTo>
                    <a:pt x="528" y="33"/>
                  </a:lnTo>
                  <a:lnTo>
                    <a:pt x="547" y="32"/>
                  </a:lnTo>
                  <a:lnTo>
                    <a:pt x="570" y="32"/>
                  </a:lnTo>
                  <a:lnTo>
                    <a:pt x="596" y="32"/>
                  </a:lnTo>
                  <a:lnTo>
                    <a:pt x="625" y="32"/>
                  </a:lnTo>
                  <a:lnTo>
                    <a:pt x="658" y="32"/>
                  </a:lnTo>
                  <a:lnTo>
                    <a:pt x="693" y="32"/>
                  </a:lnTo>
                  <a:lnTo>
                    <a:pt x="730" y="32"/>
                  </a:lnTo>
                  <a:lnTo>
                    <a:pt x="769" y="32"/>
                  </a:lnTo>
                  <a:lnTo>
                    <a:pt x="811" y="33"/>
                  </a:lnTo>
                  <a:lnTo>
                    <a:pt x="853" y="34"/>
                  </a:lnTo>
                  <a:lnTo>
                    <a:pt x="898" y="36"/>
                  </a:lnTo>
                  <a:lnTo>
                    <a:pt x="943" y="37"/>
                  </a:lnTo>
                  <a:lnTo>
                    <a:pt x="989" y="39"/>
                  </a:lnTo>
                  <a:lnTo>
                    <a:pt x="997" y="42"/>
                  </a:lnTo>
                  <a:lnTo>
                    <a:pt x="1004" y="51"/>
                  </a:lnTo>
                  <a:lnTo>
                    <a:pt x="1009" y="60"/>
                  </a:lnTo>
                  <a:lnTo>
                    <a:pt x="1010" y="70"/>
                  </a:lnTo>
                  <a:lnTo>
                    <a:pt x="1010" y="71"/>
                  </a:lnTo>
                  <a:lnTo>
                    <a:pt x="1009" y="79"/>
                  </a:lnTo>
                  <a:lnTo>
                    <a:pt x="1005" y="89"/>
                  </a:lnTo>
                  <a:lnTo>
                    <a:pt x="997" y="97"/>
                  </a:lnTo>
                  <a:lnTo>
                    <a:pt x="985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5" name="Freeform 121"/>
            <p:cNvSpPr>
              <a:spLocks noEditPoints="1"/>
            </p:cNvSpPr>
            <p:nvPr/>
          </p:nvSpPr>
          <p:spPr bwMode="auto">
            <a:xfrm>
              <a:off x="3087" y="1058"/>
              <a:ext cx="36" cy="39"/>
            </a:xfrm>
            <a:custGeom>
              <a:avLst/>
              <a:gdLst>
                <a:gd name="T0" fmla="*/ 0 w 74"/>
                <a:gd name="T1" fmla="*/ 0 h 79"/>
                <a:gd name="T2" fmla="*/ 0 w 74"/>
                <a:gd name="T3" fmla="*/ 0 h 79"/>
                <a:gd name="T4" fmla="*/ 0 w 74"/>
                <a:gd name="T5" fmla="*/ 0 h 79"/>
                <a:gd name="T6" fmla="*/ 0 w 74"/>
                <a:gd name="T7" fmla="*/ 0 h 79"/>
                <a:gd name="T8" fmla="*/ 0 w 74"/>
                <a:gd name="T9" fmla="*/ 0 h 79"/>
                <a:gd name="T10" fmla="*/ 0 w 74"/>
                <a:gd name="T11" fmla="*/ 0 h 79"/>
                <a:gd name="T12" fmla="*/ 0 w 74"/>
                <a:gd name="T13" fmla="*/ 0 h 79"/>
                <a:gd name="T14" fmla="*/ 0 w 74"/>
                <a:gd name="T15" fmla="*/ 0 h 79"/>
                <a:gd name="T16" fmla="*/ 0 w 74"/>
                <a:gd name="T17" fmla="*/ 0 h 79"/>
                <a:gd name="T18" fmla="*/ 0 w 74"/>
                <a:gd name="T19" fmla="*/ 0 h 79"/>
                <a:gd name="T20" fmla="*/ 0 w 74"/>
                <a:gd name="T21" fmla="*/ 0 h 79"/>
                <a:gd name="T22" fmla="*/ 0 w 74"/>
                <a:gd name="T23" fmla="*/ 0 h 79"/>
                <a:gd name="T24" fmla="*/ 0 w 74"/>
                <a:gd name="T25" fmla="*/ 0 h 79"/>
                <a:gd name="T26" fmla="*/ 0 w 74"/>
                <a:gd name="T27" fmla="*/ 0 h 79"/>
                <a:gd name="T28" fmla="*/ 0 w 74"/>
                <a:gd name="T29" fmla="*/ 0 h 79"/>
                <a:gd name="T30" fmla="*/ 0 w 74"/>
                <a:gd name="T31" fmla="*/ 0 h 79"/>
                <a:gd name="T32" fmla="*/ 0 w 74"/>
                <a:gd name="T33" fmla="*/ 0 h 79"/>
                <a:gd name="T34" fmla="*/ 0 w 74"/>
                <a:gd name="T35" fmla="*/ 0 h 79"/>
                <a:gd name="T36" fmla="*/ 0 w 74"/>
                <a:gd name="T37" fmla="*/ 0 h 79"/>
                <a:gd name="T38" fmla="*/ 0 w 74"/>
                <a:gd name="T39" fmla="*/ 0 h 79"/>
                <a:gd name="T40" fmla="*/ 0 w 74"/>
                <a:gd name="T41" fmla="*/ 0 h 79"/>
                <a:gd name="T42" fmla="*/ 0 w 74"/>
                <a:gd name="T43" fmla="*/ 0 h 79"/>
                <a:gd name="T44" fmla="*/ 0 w 74"/>
                <a:gd name="T45" fmla="*/ 0 h 79"/>
                <a:gd name="T46" fmla="*/ 0 w 74"/>
                <a:gd name="T47" fmla="*/ 0 h 79"/>
                <a:gd name="T48" fmla="*/ 0 w 74"/>
                <a:gd name="T49" fmla="*/ 0 h 79"/>
                <a:gd name="T50" fmla="*/ 0 w 74"/>
                <a:gd name="T51" fmla="*/ 0 h 79"/>
                <a:gd name="T52" fmla="*/ 0 w 74"/>
                <a:gd name="T53" fmla="*/ 0 h 79"/>
                <a:gd name="T54" fmla="*/ 0 w 74"/>
                <a:gd name="T55" fmla="*/ 0 h 79"/>
                <a:gd name="T56" fmla="*/ 0 w 74"/>
                <a:gd name="T57" fmla="*/ 0 h 79"/>
                <a:gd name="T58" fmla="*/ 0 w 74"/>
                <a:gd name="T59" fmla="*/ 0 h 79"/>
                <a:gd name="T60" fmla="*/ 0 w 74"/>
                <a:gd name="T61" fmla="*/ 0 h 79"/>
                <a:gd name="T62" fmla="*/ 0 w 74"/>
                <a:gd name="T63" fmla="*/ 0 h 79"/>
                <a:gd name="T64" fmla="*/ 0 w 74"/>
                <a:gd name="T65" fmla="*/ 0 h 79"/>
                <a:gd name="T66" fmla="*/ 0 w 74"/>
                <a:gd name="T67" fmla="*/ 0 h 79"/>
                <a:gd name="T68" fmla="*/ 0 w 74"/>
                <a:gd name="T69" fmla="*/ 0 h 79"/>
                <a:gd name="T70" fmla="*/ 0 w 74"/>
                <a:gd name="T71" fmla="*/ 0 h 79"/>
                <a:gd name="T72" fmla="*/ 0 w 74"/>
                <a:gd name="T73" fmla="*/ 0 h 79"/>
                <a:gd name="T74" fmla="*/ 0 w 74"/>
                <a:gd name="T75" fmla="*/ 0 h 79"/>
                <a:gd name="T76" fmla="*/ 0 w 74"/>
                <a:gd name="T77" fmla="*/ 0 h 79"/>
                <a:gd name="T78" fmla="*/ 0 w 74"/>
                <a:gd name="T79" fmla="*/ 0 h 79"/>
                <a:gd name="T80" fmla="*/ 0 w 74"/>
                <a:gd name="T81" fmla="*/ 0 h 79"/>
                <a:gd name="T82" fmla="*/ 0 w 74"/>
                <a:gd name="T83" fmla="*/ 0 h 79"/>
                <a:gd name="T84" fmla="*/ 0 w 74"/>
                <a:gd name="T85" fmla="*/ 0 h 79"/>
                <a:gd name="T86" fmla="*/ 0 w 74"/>
                <a:gd name="T87" fmla="*/ 0 h 79"/>
                <a:gd name="T88" fmla="*/ 0 w 74"/>
                <a:gd name="T89" fmla="*/ 0 h 79"/>
                <a:gd name="T90" fmla="*/ 0 w 74"/>
                <a:gd name="T91" fmla="*/ 0 h 79"/>
                <a:gd name="T92" fmla="*/ 0 w 74"/>
                <a:gd name="T93" fmla="*/ 0 h 79"/>
                <a:gd name="T94" fmla="*/ 0 w 74"/>
                <a:gd name="T95" fmla="*/ 0 h 79"/>
                <a:gd name="T96" fmla="*/ 0 w 74"/>
                <a:gd name="T97" fmla="*/ 0 h 79"/>
                <a:gd name="T98" fmla="*/ 0 w 74"/>
                <a:gd name="T99" fmla="*/ 0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"/>
                <a:gd name="T151" fmla="*/ 0 h 79"/>
                <a:gd name="T152" fmla="*/ 74 w 74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" h="79">
                  <a:moveTo>
                    <a:pt x="37" y="79"/>
                  </a:moveTo>
                  <a:lnTo>
                    <a:pt x="44" y="78"/>
                  </a:lnTo>
                  <a:lnTo>
                    <a:pt x="51" y="75"/>
                  </a:lnTo>
                  <a:lnTo>
                    <a:pt x="58" y="72"/>
                  </a:lnTo>
                  <a:lnTo>
                    <a:pt x="62" y="67"/>
                  </a:lnTo>
                  <a:lnTo>
                    <a:pt x="67" y="61"/>
                  </a:lnTo>
                  <a:lnTo>
                    <a:pt x="70" y="55"/>
                  </a:lnTo>
                  <a:lnTo>
                    <a:pt x="73" y="48"/>
                  </a:lnTo>
                  <a:lnTo>
                    <a:pt x="74" y="40"/>
                  </a:lnTo>
                  <a:lnTo>
                    <a:pt x="73" y="31"/>
                  </a:lnTo>
                  <a:lnTo>
                    <a:pt x="70" y="25"/>
                  </a:lnTo>
                  <a:lnTo>
                    <a:pt x="67" y="18"/>
                  </a:lnTo>
                  <a:lnTo>
                    <a:pt x="62" y="12"/>
                  </a:lnTo>
                  <a:lnTo>
                    <a:pt x="58" y="7"/>
                  </a:lnTo>
                  <a:lnTo>
                    <a:pt x="51" y="4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29" y="2"/>
                  </a:lnTo>
                  <a:lnTo>
                    <a:pt x="22" y="4"/>
                  </a:lnTo>
                  <a:lnTo>
                    <a:pt x="16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6" y="72"/>
                  </a:lnTo>
                  <a:lnTo>
                    <a:pt x="22" y="75"/>
                  </a:lnTo>
                  <a:lnTo>
                    <a:pt x="29" y="78"/>
                  </a:lnTo>
                  <a:lnTo>
                    <a:pt x="37" y="79"/>
                  </a:lnTo>
                  <a:close/>
                  <a:moveTo>
                    <a:pt x="37" y="16"/>
                  </a:moveTo>
                  <a:lnTo>
                    <a:pt x="45" y="19"/>
                  </a:lnTo>
                  <a:lnTo>
                    <a:pt x="52" y="23"/>
                  </a:lnTo>
                  <a:lnTo>
                    <a:pt x="57" y="30"/>
                  </a:lnTo>
                  <a:lnTo>
                    <a:pt x="58" y="40"/>
                  </a:lnTo>
                  <a:lnTo>
                    <a:pt x="57" y="49"/>
                  </a:lnTo>
                  <a:lnTo>
                    <a:pt x="52" y="56"/>
                  </a:lnTo>
                  <a:lnTo>
                    <a:pt x="45" y="60"/>
                  </a:lnTo>
                  <a:lnTo>
                    <a:pt x="37" y="63"/>
                  </a:lnTo>
                  <a:lnTo>
                    <a:pt x="29" y="60"/>
                  </a:lnTo>
                  <a:lnTo>
                    <a:pt x="22" y="56"/>
                  </a:lnTo>
                  <a:lnTo>
                    <a:pt x="18" y="49"/>
                  </a:lnTo>
                  <a:lnTo>
                    <a:pt x="16" y="40"/>
                  </a:lnTo>
                  <a:lnTo>
                    <a:pt x="18" y="30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6" name="Freeform 122"/>
            <p:cNvSpPr>
              <a:spLocks/>
            </p:cNvSpPr>
            <p:nvPr/>
          </p:nvSpPr>
          <p:spPr bwMode="auto">
            <a:xfrm>
              <a:off x="3207" y="896"/>
              <a:ext cx="205" cy="123"/>
            </a:xfrm>
            <a:custGeom>
              <a:avLst/>
              <a:gdLst>
                <a:gd name="T0" fmla="*/ 0 w 411"/>
                <a:gd name="T1" fmla="*/ 1 h 245"/>
                <a:gd name="T2" fmla="*/ 0 w 411"/>
                <a:gd name="T3" fmla="*/ 1 h 245"/>
                <a:gd name="T4" fmla="*/ 0 w 411"/>
                <a:gd name="T5" fmla="*/ 0 h 245"/>
                <a:gd name="T6" fmla="*/ 0 w 411"/>
                <a:gd name="T7" fmla="*/ 0 h 245"/>
                <a:gd name="T8" fmla="*/ 0 w 411"/>
                <a:gd name="T9" fmla="*/ 1 h 245"/>
                <a:gd name="T10" fmla="*/ 0 w 411"/>
                <a:gd name="T11" fmla="*/ 1 h 245"/>
                <a:gd name="T12" fmla="*/ 0 w 411"/>
                <a:gd name="T13" fmla="*/ 1 h 245"/>
                <a:gd name="T14" fmla="*/ 0 w 411"/>
                <a:gd name="T15" fmla="*/ 1 h 245"/>
                <a:gd name="T16" fmla="*/ 0 w 411"/>
                <a:gd name="T17" fmla="*/ 1 h 245"/>
                <a:gd name="T18" fmla="*/ 0 w 411"/>
                <a:gd name="T19" fmla="*/ 1 h 245"/>
                <a:gd name="T20" fmla="*/ 0 w 411"/>
                <a:gd name="T21" fmla="*/ 1 h 245"/>
                <a:gd name="T22" fmla="*/ 0 w 411"/>
                <a:gd name="T23" fmla="*/ 1 h 245"/>
                <a:gd name="T24" fmla="*/ 0 w 411"/>
                <a:gd name="T25" fmla="*/ 1 h 245"/>
                <a:gd name="T26" fmla="*/ 0 w 411"/>
                <a:gd name="T27" fmla="*/ 1 h 245"/>
                <a:gd name="T28" fmla="*/ 0 w 411"/>
                <a:gd name="T29" fmla="*/ 1 h 245"/>
                <a:gd name="T30" fmla="*/ 0 w 411"/>
                <a:gd name="T31" fmla="*/ 1 h 245"/>
                <a:gd name="T32" fmla="*/ 0 w 411"/>
                <a:gd name="T33" fmla="*/ 1 h 245"/>
                <a:gd name="T34" fmla="*/ 0 w 411"/>
                <a:gd name="T35" fmla="*/ 1 h 245"/>
                <a:gd name="T36" fmla="*/ 0 w 411"/>
                <a:gd name="T37" fmla="*/ 1 h 245"/>
                <a:gd name="T38" fmla="*/ 0 w 411"/>
                <a:gd name="T39" fmla="*/ 1 h 245"/>
                <a:gd name="T40" fmla="*/ 0 w 411"/>
                <a:gd name="T41" fmla="*/ 1 h 245"/>
                <a:gd name="T42" fmla="*/ 0 w 411"/>
                <a:gd name="T43" fmla="*/ 1 h 245"/>
                <a:gd name="T44" fmla="*/ 0 w 411"/>
                <a:gd name="T45" fmla="*/ 1 h 245"/>
                <a:gd name="T46" fmla="*/ 0 w 411"/>
                <a:gd name="T47" fmla="*/ 1 h 245"/>
                <a:gd name="T48" fmla="*/ 0 w 411"/>
                <a:gd name="T49" fmla="*/ 1 h 245"/>
                <a:gd name="T50" fmla="*/ 0 w 411"/>
                <a:gd name="T51" fmla="*/ 1 h 245"/>
                <a:gd name="T52" fmla="*/ 0 w 411"/>
                <a:gd name="T53" fmla="*/ 1 h 245"/>
                <a:gd name="T54" fmla="*/ 0 w 411"/>
                <a:gd name="T55" fmla="*/ 1 h 245"/>
                <a:gd name="T56" fmla="*/ 0 w 411"/>
                <a:gd name="T57" fmla="*/ 1 h 245"/>
                <a:gd name="T58" fmla="*/ 0 w 411"/>
                <a:gd name="T59" fmla="*/ 1 h 245"/>
                <a:gd name="T60" fmla="*/ 0 w 411"/>
                <a:gd name="T61" fmla="*/ 1 h 245"/>
                <a:gd name="T62" fmla="*/ 0 w 411"/>
                <a:gd name="T63" fmla="*/ 1 h 2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245"/>
                <a:gd name="T98" fmla="*/ 411 w 411"/>
                <a:gd name="T99" fmla="*/ 245 h 2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245">
                  <a:moveTo>
                    <a:pt x="261" y="4"/>
                  </a:moveTo>
                  <a:lnTo>
                    <a:pt x="254" y="3"/>
                  </a:lnTo>
                  <a:lnTo>
                    <a:pt x="241" y="2"/>
                  </a:lnTo>
                  <a:lnTo>
                    <a:pt x="221" y="1"/>
                  </a:lnTo>
                  <a:lnTo>
                    <a:pt x="197" y="0"/>
                  </a:lnTo>
                  <a:lnTo>
                    <a:pt x="170" y="0"/>
                  </a:lnTo>
                  <a:lnTo>
                    <a:pt x="143" y="0"/>
                  </a:lnTo>
                  <a:lnTo>
                    <a:pt x="115" y="0"/>
                  </a:lnTo>
                  <a:lnTo>
                    <a:pt x="90" y="2"/>
                  </a:lnTo>
                  <a:lnTo>
                    <a:pt x="75" y="9"/>
                  </a:lnTo>
                  <a:lnTo>
                    <a:pt x="60" y="17"/>
                  </a:lnTo>
                  <a:lnTo>
                    <a:pt x="46" y="24"/>
                  </a:lnTo>
                  <a:lnTo>
                    <a:pt x="34" y="30"/>
                  </a:lnTo>
                  <a:lnTo>
                    <a:pt x="24" y="35"/>
                  </a:lnTo>
                  <a:lnTo>
                    <a:pt x="15" y="41"/>
                  </a:lnTo>
                  <a:lnTo>
                    <a:pt x="8" y="45"/>
                  </a:lnTo>
                  <a:lnTo>
                    <a:pt x="2" y="48"/>
                  </a:lnTo>
                  <a:lnTo>
                    <a:pt x="0" y="200"/>
                  </a:lnTo>
                  <a:lnTo>
                    <a:pt x="3" y="209"/>
                  </a:lnTo>
                  <a:lnTo>
                    <a:pt x="7" y="219"/>
                  </a:lnTo>
                  <a:lnTo>
                    <a:pt x="13" y="225"/>
                  </a:lnTo>
                  <a:lnTo>
                    <a:pt x="17" y="232"/>
                  </a:lnTo>
                  <a:lnTo>
                    <a:pt x="28" y="237"/>
                  </a:lnTo>
                  <a:lnTo>
                    <a:pt x="39" y="240"/>
                  </a:lnTo>
                  <a:lnTo>
                    <a:pt x="49" y="243"/>
                  </a:lnTo>
                  <a:lnTo>
                    <a:pt x="60" y="244"/>
                  </a:lnTo>
                  <a:lnTo>
                    <a:pt x="68" y="245"/>
                  </a:lnTo>
                  <a:lnTo>
                    <a:pt x="76" y="245"/>
                  </a:lnTo>
                  <a:lnTo>
                    <a:pt x="82" y="245"/>
                  </a:lnTo>
                  <a:lnTo>
                    <a:pt x="85" y="245"/>
                  </a:lnTo>
                  <a:lnTo>
                    <a:pt x="118" y="232"/>
                  </a:lnTo>
                  <a:lnTo>
                    <a:pt x="147" y="215"/>
                  </a:lnTo>
                  <a:lnTo>
                    <a:pt x="171" y="194"/>
                  </a:lnTo>
                  <a:lnTo>
                    <a:pt x="191" y="174"/>
                  </a:lnTo>
                  <a:lnTo>
                    <a:pt x="207" y="154"/>
                  </a:lnTo>
                  <a:lnTo>
                    <a:pt x="219" y="137"/>
                  </a:lnTo>
                  <a:lnTo>
                    <a:pt x="226" y="125"/>
                  </a:lnTo>
                  <a:lnTo>
                    <a:pt x="228" y="121"/>
                  </a:lnTo>
                  <a:lnTo>
                    <a:pt x="234" y="110"/>
                  </a:lnTo>
                  <a:lnTo>
                    <a:pt x="335" y="121"/>
                  </a:lnTo>
                  <a:lnTo>
                    <a:pt x="338" y="132"/>
                  </a:lnTo>
                  <a:lnTo>
                    <a:pt x="345" y="157"/>
                  </a:lnTo>
                  <a:lnTo>
                    <a:pt x="353" y="183"/>
                  </a:lnTo>
                  <a:lnTo>
                    <a:pt x="361" y="202"/>
                  </a:lnTo>
                  <a:lnTo>
                    <a:pt x="369" y="214"/>
                  </a:lnTo>
                  <a:lnTo>
                    <a:pt x="373" y="216"/>
                  </a:lnTo>
                  <a:lnTo>
                    <a:pt x="376" y="220"/>
                  </a:lnTo>
                  <a:lnTo>
                    <a:pt x="382" y="221"/>
                  </a:lnTo>
                  <a:lnTo>
                    <a:pt x="387" y="223"/>
                  </a:lnTo>
                  <a:lnTo>
                    <a:pt x="392" y="224"/>
                  </a:lnTo>
                  <a:lnTo>
                    <a:pt x="398" y="225"/>
                  </a:lnTo>
                  <a:lnTo>
                    <a:pt x="404" y="227"/>
                  </a:lnTo>
                  <a:lnTo>
                    <a:pt x="411" y="227"/>
                  </a:lnTo>
                  <a:lnTo>
                    <a:pt x="407" y="192"/>
                  </a:lnTo>
                  <a:lnTo>
                    <a:pt x="403" y="151"/>
                  </a:lnTo>
                  <a:lnTo>
                    <a:pt x="398" y="110"/>
                  </a:lnTo>
                  <a:lnTo>
                    <a:pt x="394" y="74"/>
                  </a:lnTo>
                  <a:lnTo>
                    <a:pt x="381" y="65"/>
                  </a:lnTo>
                  <a:lnTo>
                    <a:pt x="365" y="56"/>
                  </a:lnTo>
                  <a:lnTo>
                    <a:pt x="348" y="45"/>
                  </a:lnTo>
                  <a:lnTo>
                    <a:pt x="329" y="34"/>
                  </a:lnTo>
                  <a:lnTo>
                    <a:pt x="311" y="24"/>
                  </a:lnTo>
                  <a:lnTo>
                    <a:pt x="292" y="15"/>
                  </a:lnTo>
                  <a:lnTo>
                    <a:pt x="275" y="8"/>
                  </a:lnTo>
                  <a:lnTo>
                    <a:pt x="261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7" name="Freeform 123"/>
            <p:cNvSpPr>
              <a:spLocks/>
            </p:cNvSpPr>
            <p:nvPr/>
          </p:nvSpPr>
          <p:spPr bwMode="auto">
            <a:xfrm>
              <a:off x="3216" y="926"/>
              <a:ext cx="197" cy="101"/>
            </a:xfrm>
            <a:custGeom>
              <a:avLst/>
              <a:gdLst>
                <a:gd name="T0" fmla="*/ 0 w 395"/>
                <a:gd name="T1" fmla="*/ 1 h 200"/>
                <a:gd name="T2" fmla="*/ 0 w 395"/>
                <a:gd name="T3" fmla="*/ 1 h 200"/>
                <a:gd name="T4" fmla="*/ 0 w 395"/>
                <a:gd name="T5" fmla="*/ 1 h 200"/>
                <a:gd name="T6" fmla="*/ 0 w 395"/>
                <a:gd name="T7" fmla="*/ 1 h 200"/>
                <a:gd name="T8" fmla="*/ 0 w 395"/>
                <a:gd name="T9" fmla="*/ 1 h 200"/>
                <a:gd name="T10" fmla="*/ 0 w 395"/>
                <a:gd name="T11" fmla="*/ 1 h 200"/>
                <a:gd name="T12" fmla="*/ 0 w 395"/>
                <a:gd name="T13" fmla="*/ 1 h 200"/>
                <a:gd name="T14" fmla="*/ 0 w 395"/>
                <a:gd name="T15" fmla="*/ 1 h 200"/>
                <a:gd name="T16" fmla="*/ 0 w 395"/>
                <a:gd name="T17" fmla="*/ 1 h 200"/>
                <a:gd name="T18" fmla="*/ 0 w 395"/>
                <a:gd name="T19" fmla="*/ 1 h 200"/>
                <a:gd name="T20" fmla="*/ 0 w 395"/>
                <a:gd name="T21" fmla="*/ 1 h 200"/>
                <a:gd name="T22" fmla="*/ 0 w 395"/>
                <a:gd name="T23" fmla="*/ 1 h 200"/>
                <a:gd name="T24" fmla="*/ 0 w 395"/>
                <a:gd name="T25" fmla="*/ 0 h 200"/>
                <a:gd name="T26" fmla="*/ 0 w 395"/>
                <a:gd name="T27" fmla="*/ 1 h 200"/>
                <a:gd name="T28" fmla="*/ 0 w 395"/>
                <a:gd name="T29" fmla="*/ 1 h 200"/>
                <a:gd name="T30" fmla="*/ 0 w 395"/>
                <a:gd name="T31" fmla="*/ 1 h 200"/>
                <a:gd name="T32" fmla="*/ 0 w 395"/>
                <a:gd name="T33" fmla="*/ 1 h 200"/>
                <a:gd name="T34" fmla="*/ 0 w 395"/>
                <a:gd name="T35" fmla="*/ 1 h 200"/>
                <a:gd name="T36" fmla="*/ 0 w 395"/>
                <a:gd name="T37" fmla="*/ 1 h 200"/>
                <a:gd name="T38" fmla="*/ 0 w 395"/>
                <a:gd name="T39" fmla="*/ 1 h 200"/>
                <a:gd name="T40" fmla="*/ 0 w 395"/>
                <a:gd name="T41" fmla="*/ 1 h 200"/>
                <a:gd name="T42" fmla="*/ 0 w 395"/>
                <a:gd name="T43" fmla="*/ 1 h 200"/>
                <a:gd name="T44" fmla="*/ 0 w 395"/>
                <a:gd name="T45" fmla="*/ 1 h 200"/>
                <a:gd name="T46" fmla="*/ 0 w 395"/>
                <a:gd name="T47" fmla="*/ 1 h 200"/>
                <a:gd name="T48" fmla="*/ 0 w 395"/>
                <a:gd name="T49" fmla="*/ 1 h 200"/>
                <a:gd name="T50" fmla="*/ 0 w 395"/>
                <a:gd name="T51" fmla="*/ 1 h 200"/>
                <a:gd name="T52" fmla="*/ 0 w 395"/>
                <a:gd name="T53" fmla="*/ 1 h 200"/>
                <a:gd name="T54" fmla="*/ 0 w 395"/>
                <a:gd name="T55" fmla="*/ 1 h 200"/>
                <a:gd name="T56" fmla="*/ 0 w 395"/>
                <a:gd name="T57" fmla="*/ 1 h 200"/>
                <a:gd name="T58" fmla="*/ 0 w 395"/>
                <a:gd name="T59" fmla="*/ 1 h 200"/>
                <a:gd name="T60" fmla="*/ 0 w 395"/>
                <a:gd name="T61" fmla="*/ 1 h 200"/>
                <a:gd name="T62" fmla="*/ 0 w 395"/>
                <a:gd name="T63" fmla="*/ 1 h 200"/>
                <a:gd name="T64" fmla="*/ 0 w 395"/>
                <a:gd name="T65" fmla="*/ 1 h 200"/>
                <a:gd name="T66" fmla="*/ 0 w 395"/>
                <a:gd name="T67" fmla="*/ 1 h 200"/>
                <a:gd name="T68" fmla="*/ 0 w 395"/>
                <a:gd name="T69" fmla="*/ 1 h 200"/>
                <a:gd name="T70" fmla="*/ 0 w 395"/>
                <a:gd name="T71" fmla="*/ 1 h 200"/>
                <a:gd name="T72" fmla="*/ 0 w 395"/>
                <a:gd name="T73" fmla="*/ 1 h 200"/>
                <a:gd name="T74" fmla="*/ 0 w 395"/>
                <a:gd name="T75" fmla="*/ 1 h 200"/>
                <a:gd name="T76" fmla="*/ 0 w 395"/>
                <a:gd name="T77" fmla="*/ 1 h 200"/>
                <a:gd name="T78" fmla="*/ 0 w 395"/>
                <a:gd name="T79" fmla="*/ 1 h 2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5"/>
                <a:gd name="T121" fmla="*/ 0 h 200"/>
                <a:gd name="T122" fmla="*/ 395 w 395"/>
                <a:gd name="T123" fmla="*/ 200 h 2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5" h="200">
                  <a:moveTo>
                    <a:pt x="394" y="166"/>
                  </a:moveTo>
                  <a:lnTo>
                    <a:pt x="387" y="166"/>
                  </a:lnTo>
                  <a:lnTo>
                    <a:pt x="381" y="164"/>
                  </a:lnTo>
                  <a:lnTo>
                    <a:pt x="375" y="163"/>
                  </a:lnTo>
                  <a:lnTo>
                    <a:pt x="370" y="162"/>
                  </a:lnTo>
                  <a:lnTo>
                    <a:pt x="365" y="160"/>
                  </a:lnTo>
                  <a:lnTo>
                    <a:pt x="359" y="159"/>
                  </a:lnTo>
                  <a:lnTo>
                    <a:pt x="356" y="155"/>
                  </a:lnTo>
                  <a:lnTo>
                    <a:pt x="352" y="153"/>
                  </a:lnTo>
                  <a:lnTo>
                    <a:pt x="346" y="143"/>
                  </a:lnTo>
                  <a:lnTo>
                    <a:pt x="337" y="124"/>
                  </a:lnTo>
                  <a:lnTo>
                    <a:pt x="329" y="100"/>
                  </a:lnTo>
                  <a:lnTo>
                    <a:pt x="323" y="76"/>
                  </a:lnTo>
                  <a:lnTo>
                    <a:pt x="327" y="69"/>
                  </a:lnTo>
                  <a:lnTo>
                    <a:pt x="334" y="58"/>
                  </a:lnTo>
                  <a:lnTo>
                    <a:pt x="339" y="47"/>
                  </a:lnTo>
                  <a:lnTo>
                    <a:pt x="341" y="35"/>
                  </a:lnTo>
                  <a:lnTo>
                    <a:pt x="335" y="42"/>
                  </a:lnTo>
                  <a:lnTo>
                    <a:pt x="328" y="49"/>
                  </a:lnTo>
                  <a:lnTo>
                    <a:pt x="323" y="55"/>
                  </a:lnTo>
                  <a:lnTo>
                    <a:pt x="316" y="60"/>
                  </a:lnTo>
                  <a:lnTo>
                    <a:pt x="225" y="50"/>
                  </a:lnTo>
                  <a:lnTo>
                    <a:pt x="214" y="26"/>
                  </a:lnTo>
                  <a:lnTo>
                    <a:pt x="204" y="11"/>
                  </a:lnTo>
                  <a:lnTo>
                    <a:pt x="197" y="2"/>
                  </a:lnTo>
                  <a:lnTo>
                    <a:pt x="194" y="0"/>
                  </a:lnTo>
                  <a:lnTo>
                    <a:pt x="200" y="16"/>
                  </a:lnTo>
                  <a:lnTo>
                    <a:pt x="205" y="35"/>
                  </a:lnTo>
                  <a:lnTo>
                    <a:pt x="209" y="53"/>
                  </a:lnTo>
                  <a:lnTo>
                    <a:pt x="210" y="63"/>
                  </a:lnTo>
                  <a:lnTo>
                    <a:pt x="204" y="72"/>
                  </a:lnTo>
                  <a:lnTo>
                    <a:pt x="196" y="85"/>
                  </a:lnTo>
                  <a:lnTo>
                    <a:pt x="183" y="102"/>
                  </a:lnTo>
                  <a:lnTo>
                    <a:pt x="167" y="121"/>
                  </a:lnTo>
                  <a:lnTo>
                    <a:pt x="148" y="140"/>
                  </a:lnTo>
                  <a:lnTo>
                    <a:pt x="125" y="158"/>
                  </a:lnTo>
                  <a:lnTo>
                    <a:pt x="98" y="172"/>
                  </a:lnTo>
                  <a:lnTo>
                    <a:pt x="68" y="184"/>
                  </a:lnTo>
                  <a:lnTo>
                    <a:pt x="65" y="184"/>
                  </a:lnTo>
                  <a:lnTo>
                    <a:pt x="59" y="184"/>
                  </a:lnTo>
                  <a:lnTo>
                    <a:pt x="51" y="184"/>
                  </a:lnTo>
                  <a:lnTo>
                    <a:pt x="43" y="183"/>
                  </a:lnTo>
                  <a:lnTo>
                    <a:pt x="32" y="182"/>
                  </a:lnTo>
                  <a:lnTo>
                    <a:pt x="22" y="179"/>
                  </a:lnTo>
                  <a:lnTo>
                    <a:pt x="11" y="176"/>
                  </a:lnTo>
                  <a:lnTo>
                    <a:pt x="0" y="171"/>
                  </a:lnTo>
                  <a:lnTo>
                    <a:pt x="12" y="182"/>
                  </a:lnTo>
                  <a:lnTo>
                    <a:pt x="23" y="189"/>
                  </a:lnTo>
                  <a:lnTo>
                    <a:pt x="36" y="194"/>
                  </a:lnTo>
                  <a:lnTo>
                    <a:pt x="49" y="198"/>
                  </a:lnTo>
                  <a:lnTo>
                    <a:pt x="60" y="199"/>
                  </a:lnTo>
                  <a:lnTo>
                    <a:pt x="70" y="200"/>
                  </a:lnTo>
                  <a:lnTo>
                    <a:pt x="78" y="200"/>
                  </a:lnTo>
                  <a:lnTo>
                    <a:pt x="83" y="200"/>
                  </a:lnTo>
                  <a:lnTo>
                    <a:pt x="113" y="187"/>
                  </a:lnTo>
                  <a:lnTo>
                    <a:pt x="138" y="169"/>
                  </a:lnTo>
                  <a:lnTo>
                    <a:pt x="161" y="148"/>
                  </a:lnTo>
                  <a:lnTo>
                    <a:pt x="180" y="128"/>
                  </a:lnTo>
                  <a:lnTo>
                    <a:pt x="194" y="107"/>
                  </a:lnTo>
                  <a:lnTo>
                    <a:pt x="205" y="90"/>
                  </a:lnTo>
                  <a:lnTo>
                    <a:pt x="211" y="78"/>
                  </a:lnTo>
                  <a:lnTo>
                    <a:pt x="213" y="73"/>
                  </a:lnTo>
                  <a:lnTo>
                    <a:pt x="218" y="62"/>
                  </a:lnTo>
                  <a:lnTo>
                    <a:pt x="312" y="73"/>
                  </a:lnTo>
                  <a:lnTo>
                    <a:pt x="314" y="84"/>
                  </a:lnTo>
                  <a:lnTo>
                    <a:pt x="320" y="110"/>
                  </a:lnTo>
                  <a:lnTo>
                    <a:pt x="328" y="136"/>
                  </a:lnTo>
                  <a:lnTo>
                    <a:pt x="336" y="156"/>
                  </a:lnTo>
                  <a:lnTo>
                    <a:pt x="343" y="168"/>
                  </a:lnTo>
                  <a:lnTo>
                    <a:pt x="348" y="171"/>
                  </a:lnTo>
                  <a:lnTo>
                    <a:pt x="352" y="175"/>
                  </a:lnTo>
                  <a:lnTo>
                    <a:pt x="358" y="177"/>
                  </a:lnTo>
                  <a:lnTo>
                    <a:pt x="365" y="179"/>
                  </a:lnTo>
                  <a:lnTo>
                    <a:pt x="372" y="181"/>
                  </a:lnTo>
                  <a:lnTo>
                    <a:pt x="380" y="182"/>
                  </a:lnTo>
                  <a:lnTo>
                    <a:pt x="387" y="182"/>
                  </a:lnTo>
                  <a:lnTo>
                    <a:pt x="395" y="182"/>
                  </a:lnTo>
                  <a:lnTo>
                    <a:pt x="395" y="178"/>
                  </a:lnTo>
                  <a:lnTo>
                    <a:pt x="395" y="175"/>
                  </a:lnTo>
                  <a:lnTo>
                    <a:pt x="394" y="170"/>
                  </a:lnTo>
                  <a:lnTo>
                    <a:pt x="394" y="1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8" name="Freeform 124"/>
            <p:cNvSpPr>
              <a:spLocks/>
            </p:cNvSpPr>
            <p:nvPr/>
          </p:nvSpPr>
          <p:spPr bwMode="auto">
            <a:xfrm>
              <a:off x="3294" y="875"/>
              <a:ext cx="270" cy="40"/>
            </a:xfrm>
            <a:custGeom>
              <a:avLst/>
              <a:gdLst>
                <a:gd name="T0" fmla="*/ 1 w 540"/>
                <a:gd name="T1" fmla="*/ 0 h 81"/>
                <a:gd name="T2" fmla="*/ 1 w 540"/>
                <a:gd name="T3" fmla="*/ 0 h 81"/>
                <a:gd name="T4" fmla="*/ 1 w 540"/>
                <a:gd name="T5" fmla="*/ 0 h 81"/>
                <a:gd name="T6" fmla="*/ 1 w 540"/>
                <a:gd name="T7" fmla="*/ 0 h 81"/>
                <a:gd name="T8" fmla="*/ 1 w 540"/>
                <a:gd name="T9" fmla="*/ 0 h 81"/>
                <a:gd name="T10" fmla="*/ 1 w 540"/>
                <a:gd name="T11" fmla="*/ 0 h 81"/>
                <a:gd name="T12" fmla="*/ 1 w 540"/>
                <a:gd name="T13" fmla="*/ 0 h 81"/>
                <a:gd name="T14" fmla="*/ 1 w 540"/>
                <a:gd name="T15" fmla="*/ 0 h 81"/>
                <a:gd name="T16" fmla="*/ 1 w 540"/>
                <a:gd name="T17" fmla="*/ 0 h 81"/>
                <a:gd name="T18" fmla="*/ 1 w 540"/>
                <a:gd name="T19" fmla="*/ 0 h 81"/>
                <a:gd name="T20" fmla="*/ 1 w 540"/>
                <a:gd name="T21" fmla="*/ 0 h 81"/>
                <a:gd name="T22" fmla="*/ 1 w 540"/>
                <a:gd name="T23" fmla="*/ 0 h 81"/>
                <a:gd name="T24" fmla="*/ 1 w 540"/>
                <a:gd name="T25" fmla="*/ 0 h 81"/>
                <a:gd name="T26" fmla="*/ 1 w 540"/>
                <a:gd name="T27" fmla="*/ 0 h 81"/>
                <a:gd name="T28" fmla="*/ 1 w 540"/>
                <a:gd name="T29" fmla="*/ 0 h 81"/>
                <a:gd name="T30" fmla="*/ 1 w 540"/>
                <a:gd name="T31" fmla="*/ 0 h 81"/>
                <a:gd name="T32" fmla="*/ 1 w 540"/>
                <a:gd name="T33" fmla="*/ 0 h 81"/>
                <a:gd name="T34" fmla="*/ 1 w 540"/>
                <a:gd name="T35" fmla="*/ 0 h 81"/>
                <a:gd name="T36" fmla="*/ 1 w 540"/>
                <a:gd name="T37" fmla="*/ 0 h 81"/>
                <a:gd name="T38" fmla="*/ 1 w 540"/>
                <a:gd name="T39" fmla="*/ 0 h 81"/>
                <a:gd name="T40" fmla="*/ 1 w 540"/>
                <a:gd name="T41" fmla="*/ 0 h 81"/>
                <a:gd name="T42" fmla="*/ 1 w 540"/>
                <a:gd name="T43" fmla="*/ 0 h 81"/>
                <a:gd name="T44" fmla="*/ 1 w 540"/>
                <a:gd name="T45" fmla="*/ 0 h 81"/>
                <a:gd name="T46" fmla="*/ 1 w 540"/>
                <a:gd name="T47" fmla="*/ 0 h 81"/>
                <a:gd name="T48" fmla="*/ 1 w 540"/>
                <a:gd name="T49" fmla="*/ 0 h 81"/>
                <a:gd name="T50" fmla="*/ 1 w 540"/>
                <a:gd name="T51" fmla="*/ 0 h 81"/>
                <a:gd name="T52" fmla="*/ 1 w 540"/>
                <a:gd name="T53" fmla="*/ 0 h 81"/>
                <a:gd name="T54" fmla="*/ 1 w 540"/>
                <a:gd name="T55" fmla="*/ 0 h 81"/>
                <a:gd name="T56" fmla="*/ 1 w 540"/>
                <a:gd name="T57" fmla="*/ 0 h 81"/>
                <a:gd name="T58" fmla="*/ 1 w 540"/>
                <a:gd name="T59" fmla="*/ 0 h 81"/>
                <a:gd name="T60" fmla="*/ 1 w 540"/>
                <a:gd name="T61" fmla="*/ 0 h 81"/>
                <a:gd name="T62" fmla="*/ 1 w 540"/>
                <a:gd name="T63" fmla="*/ 0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0"/>
                <a:gd name="T97" fmla="*/ 0 h 81"/>
                <a:gd name="T98" fmla="*/ 540 w 540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0" h="81">
                  <a:moveTo>
                    <a:pt x="515" y="55"/>
                  </a:moveTo>
                  <a:lnTo>
                    <a:pt x="525" y="52"/>
                  </a:lnTo>
                  <a:lnTo>
                    <a:pt x="533" y="45"/>
                  </a:lnTo>
                  <a:lnTo>
                    <a:pt x="538" y="38"/>
                  </a:lnTo>
                  <a:lnTo>
                    <a:pt x="540" y="31"/>
                  </a:lnTo>
                  <a:lnTo>
                    <a:pt x="538" y="23"/>
                  </a:lnTo>
                  <a:lnTo>
                    <a:pt x="533" y="15"/>
                  </a:lnTo>
                  <a:lnTo>
                    <a:pt x="527" y="9"/>
                  </a:lnTo>
                  <a:lnTo>
                    <a:pt x="520" y="7"/>
                  </a:lnTo>
                  <a:lnTo>
                    <a:pt x="474" y="5"/>
                  </a:lnTo>
                  <a:lnTo>
                    <a:pt x="429" y="4"/>
                  </a:lnTo>
                  <a:lnTo>
                    <a:pt x="384" y="2"/>
                  </a:lnTo>
                  <a:lnTo>
                    <a:pt x="342" y="1"/>
                  </a:lnTo>
                  <a:lnTo>
                    <a:pt x="300" y="0"/>
                  </a:lnTo>
                  <a:lnTo>
                    <a:pt x="261" y="0"/>
                  </a:lnTo>
                  <a:lnTo>
                    <a:pt x="224" y="0"/>
                  </a:lnTo>
                  <a:lnTo>
                    <a:pt x="189" y="0"/>
                  </a:lnTo>
                  <a:lnTo>
                    <a:pt x="156" y="0"/>
                  </a:lnTo>
                  <a:lnTo>
                    <a:pt x="127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59" y="1"/>
                  </a:lnTo>
                  <a:lnTo>
                    <a:pt x="44" y="1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4" y="5"/>
                  </a:lnTo>
                  <a:lnTo>
                    <a:pt x="7" y="7"/>
                  </a:lnTo>
                  <a:lnTo>
                    <a:pt x="0" y="9"/>
                  </a:lnTo>
                  <a:lnTo>
                    <a:pt x="17" y="9"/>
                  </a:lnTo>
                  <a:lnTo>
                    <a:pt x="33" y="10"/>
                  </a:lnTo>
                  <a:lnTo>
                    <a:pt x="48" y="12"/>
                  </a:lnTo>
                  <a:lnTo>
                    <a:pt x="62" y="12"/>
                  </a:lnTo>
                  <a:lnTo>
                    <a:pt x="72" y="13"/>
                  </a:lnTo>
                  <a:lnTo>
                    <a:pt x="82" y="14"/>
                  </a:lnTo>
                  <a:lnTo>
                    <a:pt x="87" y="14"/>
                  </a:lnTo>
                  <a:lnTo>
                    <a:pt x="91" y="14"/>
                  </a:lnTo>
                  <a:lnTo>
                    <a:pt x="92" y="14"/>
                  </a:lnTo>
                  <a:lnTo>
                    <a:pt x="107" y="17"/>
                  </a:lnTo>
                  <a:lnTo>
                    <a:pt x="123" y="24"/>
                  </a:lnTo>
                  <a:lnTo>
                    <a:pt x="140" y="32"/>
                  </a:lnTo>
                  <a:lnTo>
                    <a:pt x="159" y="42"/>
                  </a:lnTo>
                  <a:lnTo>
                    <a:pt x="176" y="52"/>
                  </a:lnTo>
                  <a:lnTo>
                    <a:pt x="193" y="62"/>
                  </a:lnTo>
                  <a:lnTo>
                    <a:pt x="208" y="72"/>
                  </a:lnTo>
                  <a:lnTo>
                    <a:pt x="221" y="81"/>
                  </a:lnTo>
                  <a:lnTo>
                    <a:pt x="281" y="70"/>
                  </a:lnTo>
                  <a:lnTo>
                    <a:pt x="283" y="70"/>
                  </a:lnTo>
                  <a:lnTo>
                    <a:pt x="291" y="69"/>
                  </a:lnTo>
                  <a:lnTo>
                    <a:pt x="302" y="69"/>
                  </a:lnTo>
                  <a:lnTo>
                    <a:pt x="317" y="68"/>
                  </a:lnTo>
                  <a:lnTo>
                    <a:pt x="334" y="67"/>
                  </a:lnTo>
                  <a:lnTo>
                    <a:pt x="353" y="66"/>
                  </a:lnTo>
                  <a:lnTo>
                    <a:pt x="375" y="65"/>
                  </a:lnTo>
                  <a:lnTo>
                    <a:pt x="396" y="62"/>
                  </a:lnTo>
                  <a:lnTo>
                    <a:pt x="418" y="61"/>
                  </a:lnTo>
                  <a:lnTo>
                    <a:pt x="439" y="60"/>
                  </a:lnTo>
                  <a:lnTo>
                    <a:pt x="459" y="59"/>
                  </a:lnTo>
                  <a:lnTo>
                    <a:pt x="477" y="58"/>
                  </a:lnTo>
                  <a:lnTo>
                    <a:pt x="492" y="57"/>
                  </a:lnTo>
                  <a:lnTo>
                    <a:pt x="503" y="57"/>
                  </a:lnTo>
                  <a:lnTo>
                    <a:pt x="511" y="55"/>
                  </a:lnTo>
                  <a:lnTo>
                    <a:pt x="515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79" name="Freeform 125"/>
            <p:cNvSpPr>
              <a:spLocks/>
            </p:cNvSpPr>
            <p:nvPr/>
          </p:nvSpPr>
          <p:spPr bwMode="auto">
            <a:xfrm>
              <a:off x="3405" y="883"/>
              <a:ext cx="160" cy="39"/>
            </a:xfrm>
            <a:custGeom>
              <a:avLst/>
              <a:gdLst>
                <a:gd name="T0" fmla="*/ 1 w 320"/>
                <a:gd name="T1" fmla="*/ 1 h 78"/>
                <a:gd name="T2" fmla="*/ 1 w 320"/>
                <a:gd name="T3" fmla="*/ 1 h 78"/>
                <a:gd name="T4" fmla="*/ 1 w 320"/>
                <a:gd name="T5" fmla="*/ 1 h 78"/>
                <a:gd name="T6" fmla="*/ 1 w 320"/>
                <a:gd name="T7" fmla="*/ 1 h 78"/>
                <a:gd name="T8" fmla="*/ 1 w 320"/>
                <a:gd name="T9" fmla="*/ 1 h 78"/>
                <a:gd name="T10" fmla="*/ 1 w 320"/>
                <a:gd name="T11" fmla="*/ 1 h 78"/>
                <a:gd name="T12" fmla="*/ 1 w 320"/>
                <a:gd name="T13" fmla="*/ 1 h 78"/>
                <a:gd name="T14" fmla="*/ 1 w 320"/>
                <a:gd name="T15" fmla="*/ 1 h 78"/>
                <a:gd name="T16" fmla="*/ 1 w 320"/>
                <a:gd name="T17" fmla="*/ 1 h 78"/>
                <a:gd name="T18" fmla="*/ 1 w 320"/>
                <a:gd name="T19" fmla="*/ 1 h 78"/>
                <a:gd name="T20" fmla="*/ 1 w 320"/>
                <a:gd name="T21" fmla="*/ 1 h 78"/>
                <a:gd name="T22" fmla="*/ 1 w 320"/>
                <a:gd name="T23" fmla="*/ 1 h 78"/>
                <a:gd name="T24" fmla="*/ 1 w 320"/>
                <a:gd name="T25" fmla="*/ 1 h 78"/>
                <a:gd name="T26" fmla="*/ 1 w 320"/>
                <a:gd name="T27" fmla="*/ 1 h 78"/>
                <a:gd name="T28" fmla="*/ 1 w 320"/>
                <a:gd name="T29" fmla="*/ 1 h 78"/>
                <a:gd name="T30" fmla="*/ 1 w 320"/>
                <a:gd name="T31" fmla="*/ 1 h 78"/>
                <a:gd name="T32" fmla="*/ 1 w 320"/>
                <a:gd name="T33" fmla="*/ 1 h 78"/>
                <a:gd name="T34" fmla="*/ 1 w 320"/>
                <a:gd name="T35" fmla="*/ 1 h 78"/>
                <a:gd name="T36" fmla="*/ 1 w 320"/>
                <a:gd name="T37" fmla="*/ 1 h 78"/>
                <a:gd name="T38" fmla="*/ 1 w 320"/>
                <a:gd name="T39" fmla="*/ 1 h 78"/>
                <a:gd name="T40" fmla="*/ 1 w 320"/>
                <a:gd name="T41" fmla="*/ 1 h 78"/>
                <a:gd name="T42" fmla="*/ 1 w 320"/>
                <a:gd name="T43" fmla="*/ 1 h 78"/>
                <a:gd name="T44" fmla="*/ 0 w 320"/>
                <a:gd name="T45" fmla="*/ 1 h 78"/>
                <a:gd name="T46" fmla="*/ 1 w 320"/>
                <a:gd name="T47" fmla="*/ 1 h 78"/>
                <a:gd name="T48" fmla="*/ 1 w 320"/>
                <a:gd name="T49" fmla="*/ 1 h 78"/>
                <a:gd name="T50" fmla="*/ 1 w 320"/>
                <a:gd name="T51" fmla="*/ 1 h 78"/>
                <a:gd name="T52" fmla="*/ 1 w 320"/>
                <a:gd name="T53" fmla="*/ 1 h 78"/>
                <a:gd name="T54" fmla="*/ 1 w 320"/>
                <a:gd name="T55" fmla="*/ 1 h 78"/>
                <a:gd name="T56" fmla="*/ 1 w 320"/>
                <a:gd name="T57" fmla="*/ 1 h 78"/>
                <a:gd name="T58" fmla="*/ 1 w 320"/>
                <a:gd name="T59" fmla="*/ 1 h 78"/>
                <a:gd name="T60" fmla="*/ 1 w 320"/>
                <a:gd name="T61" fmla="*/ 1 h 78"/>
                <a:gd name="T62" fmla="*/ 1 w 320"/>
                <a:gd name="T63" fmla="*/ 1 h 78"/>
                <a:gd name="T64" fmla="*/ 1 w 320"/>
                <a:gd name="T65" fmla="*/ 1 h 78"/>
                <a:gd name="T66" fmla="*/ 1 w 320"/>
                <a:gd name="T67" fmla="*/ 1 h 78"/>
                <a:gd name="T68" fmla="*/ 1 w 320"/>
                <a:gd name="T69" fmla="*/ 1 h 78"/>
                <a:gd name="T70" fmla="*/ 1 w 320"/>
                <a:gd name="T71" fmla="*/ 1 h 78"/>
                <a:gd name="T72" fmla="*/ 1 w 320"/>
                <a:gd name="T73" fmla="*/ 1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0"/>
                <a:gd name="T112" fmla="*/ 0 h 78"/>
                <a:gd name="T113" fmla="*/ 320 w 320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0" h="78">
                  <a:moveTo>
                    <a:pt x="320" y="23"/>
                  </a:moveTo>
                  <a:lnTo>
                    <a:pt x="320" y="21"/>
                  </a:lnTo>
                  <a:lnTo>
                    <a:pt x="320" y="20"/>
                  </a:lnTo>
                  <a:lnTo>
                    <a:pt x="320" y="17"/>
                  </a:lnTo>
                  <a:lnTo>
                    <a:pt x="319" y="16"/>
                  </a:lnTo>
                  <a:lnTo>
                    <a:pt x="317" y="23"/>
                  </a:lnTo>
                  <a:lnTo>
                    <a:pt x="312" y="30"/>
                  </a:lnTo>
                  <a:lnTo>
                    <a:pt x="304" y="37"/>
                  </a:lnTo>
                  <a:lnTo>
                    <a:pt x="294" y="40"/>
                  </a:lnTo>
                  <a:lnTo>
                    <a:pt x="291" y="40"/>
                  </a:lnTo>
                  <a:lnTo>
                    <a:pt x="287" y="40"/>
                  </a:lnTo>
                  <a:lnTo>
                    <a:pt x="279" y="42"/>
                  </a:lnTo>
                  <a:lnTo>
                    <a:pt x="268" y="42"/>
                  </a:lnTo>
                  <a:lnTo>
                    <a:pt x="257" y="43"/>
                  </a:lnTo>
                  <a:lnTo>
                    <a:pt x="243" y="44"/>
                  </a:lnTo>
                  <a:lnTo>
                    <a:pt x="228" y="45"/>
                  </a:lnTo>
                  <a:lnTo>
                    <a:pt x="212" y="46"/>
                  </a:lnTo>
                  <a:lnTo>
                    <a:pt x="211" y="33"/>
                  </a:lnTo>
                  <a:lnTo>
                    <a:pt x="208" y="20"/>
                  </a:lnTo>
                  <a:lnTo>
                    <a:pt x="205" y="8"/>
                  </a:lnTo>
                  <a:lnTo>
                    <a:pt x="199" y="0"/>
                  </a:lnTo>
                  <a:lnTo>
                    <a:pt x="199" y="12"/>
                  </a:lnTo>
                  <a:lnTo>
                    <a:pt x="199" y="24"/>
                  </a:lnTo>
                  <a:lnTo>
                    <a:pt x="198" y="37"/>
                  </a:lnTo>
                  <a:lnTo>
                    <a:pt x="197" y="47"/>
                  </a:lnTo>
                  <a:lnTo>
                    <a:pt x="183" y="48"/>
                  </a:lnTo>
                  <a:lnTo>
                    <a:pt x="169" y="48"/>
                  </a:lnTo>
                  <a:lnTo>
                    <a:pt x="157" y="50"/>
                  </a:lnTo>
                  <a:lnTo>
                    <a:pt x="143" y="51"/>
                  </a:lnTo>
                  <a:lnTo>
                    <a:pt x="130" y="52"/>
                  </a:lnTo>
                  <a:lnTo>
                    <a:pt x="117" y="52"/>
                  </a:lnTo>
                  <a:lnTo>
                    <a:pt x="105" y="53"/>
                  </a:lnTo>
                  <a:lnTo>
                    <a:pt x="94" y="53"/>
                  </a:lnTo>
                  <a:lnTo>
                    <a:pt x="94" y="40"/>
                  </a:lnTo>
                  <a:lnTo>
                    <a:pt x="92" y="25"/>
                  </a:lnTo>
                  <a:lnTo>
                    <a:pt x="87" y="10"/>
                  </a:lnTo>
                  <a:lnTo>
                    <a:pt x="81" y="1"/>
                  </a:lnTo>
                  <a:lnTo>
                    <a:pt x="82" y="15"/>
                  </a:lnTo>
                  <a:lnTo>
                    <a:pt x="82" y="29"/>
                  </a:lnTo>
                  <a:lnTo>
                    <a:pt x="81" y="44"/>
                  </a:lnTo>
                  <a:lnTo>
                    <a:pt x="79" y="54"/>
                  </a:lnTo>
                  <a:lnTo>
                    <a:pt x="71" y="55"/>
                  </a:lnTo>
                  <a:lnTo>
                    <a:pt x="64" y="55"/>
                  </a:lnTo>
                  <a:lnTo>
                    <a:pt x="61" y="55"/>
                  </a:lnTo>
                  <a:lnTo>
                    <a:pt x="60" y="55"/>
                  </a:lnTo>
                  <a:lnTo>
                    <a:pt x="0" y="66"/>
                  </a:lnTo>
                  <a:lnTo>
                    <a:pt x="7" y="70"/>
                  </a:lnTo>
                  <a:lnTo>
                    <a:pt x="11" y="74"/>
                  </a:lnTo>
                  <a:lnTo>
                    <a:pt x="16" y="76"/>
                  </a:lnTo>
                  <a:lnTo>
                    <a:pt x="20" y="78"/>
                  </a:lnTo>
                  <a:lnTo>
                    <a:pt x="79" y="69"/>
                  </a:lnTo>
                  <a:lnTo>
                    <a:pt x="82" y="69"/>
                  </a:lnTo>
                  <a:lnTo>
                    <a:pt x="89" y="68"/>
                  </a:lnTo>
                  <a:lnTo>
                    <a:pt x="99" y="68"/>
                  </a:lnTo>
                  <a:lnTo>
                    <a:pt x="113" y="67"/>
                  </a:lnTo>
                  <a:lnTo>
                    <a:pt x="129" y="66"/>
                  </a:lnTo>
                  <a:lnTo>
                    <a:pt x="147" y="65"/>
                  </a:lnTo>
                  <a:lnTo>
                    <a:pt x="166" y="63"/>
                  </a:lnTo>
                  <a:lnTo>
                    <a:pt x="186" y="62"/>
                  </a:lnTo>
                  <a:lnTo>
                    <a:pt x="206" y="61"/>
                  </a:lnTo>
                  <a:lnTo>
                    <a:pt x="226" y="60"/>
                  </a:lnTo>
                  <a:lnTo>
                    <a:pt x="244" y="59"/>
                  </a:lnTo>
                  <a:lnTo>
                    <a:pt x="260" y="58"/>
                  </a:lnTo>
                  <a:lnTo>
                    <a:pt x="274" y="57"/>
                  </a:lnTo>
                  <a:lnTo>
                    <a:pt x="284" y="57"/>
                  </a:lnTo>
                  <a:lnTo>
                    <a:pt x="292" y="55"/>
                  </a:lnTo>
                  <a:lnTo>
                    <a:pt x="295" y="55"/>
                  </a:lnTo>
                  <a:lnTo>
                    <a:pt x="307" y="50"/>
                  </a:lnTo>
                  <a:lnTo>
                    <a:pt x="315" y="42"/>
                  </a:lnTo>
                  <a:lnTo>
                    <a:pt x="319" y="32"/>
                  </a:lnTo>
                  <a:lnTo>
                    <a:pt x="320" y="24"/>
                  </a:lnTo>
                  <a:lnTo>
                    <a:pt x="32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0" name="Freeform 126"/>
            <p:cNvSpPr>
              <a:spLocks/>
            </p:cNvSpPr>
            <p:nvPr/>
          </p:nvSpPr>
          <p:spPr bwMode="auto">
            <a:xfrm>
              <a:off x="3332" y="975"/>
              <a:ext cx="3" cy="4"/>
            </a:xfrm>
            <a:custGeom>
              <a:avLst/>
              <a:gdLst>
                <a:gd name="T0" fmla="*/ 1 w 5"/>
                <a:gd name="T1" fmla="*/ 0 h 10"/>
                <a:gd name="T2" fmla="*/ 1 w 5"/>
                <a:gd name="T3" fmla="*/ 0 h 10"/>
                <a:gd name="T4" fmla="*/ 1 w 5"/>
                <a:gd name="T5" fmla="*/ 0 h 10"/>
                <a:gd name="T6" fmla="*/ 1 w 5"/>
                <a:gd name="T7" fmla="*/ 0 h 10"/>
                <a:gd name="T8" fmla="*/ 0 w 5"/>
                <a:gd name="T9" fmla="*/ 0 h 10"/>
                <a:gd name="T10" fmla="*/ 1 w 5"/>
                <a:gd name="T11" fmla="*/ 0 h 10"/>
                <a:gd name="T12" fmla="*/ 1 w 5"/>
                <a:gd name="T13" fmla="*/ 0 h 10"/>
                <a:gd name="T14" fmla="*/ 1 w 5"/>
                <a:gd name="T15" fmla="*/ 0 h 10"/>
                <a:gd name="T16" fmla="*/ 1 w 5"/>
                <a:gd name="T17" fmla="*/ 0 h 10"/>
                <a:gd name="T18" fmla="*/ 1 w 5"/>
                <a:gd name="T19" fmla="*/ 0 h 10"/>
                <a:gd name="T20" fmla="*/ 1 w 5"/>
                <a:gd name="T21" fmla="*/ 0 h 10"/>
                <a:gd name="T22" fmla="*/ 1 w 5"/>
                <a:gd name="T23" fmla="*/ 0 h 10"/>
                <a:gd name="T24" fmla="*/ 1 w 5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10"/>
                <a:gd name="T41" fmla="*/ 5 w 5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10">
                  <a:moveTo>
                    <a:pt x="4" y="0"/>
                  </a:move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1" name="Freeform 127"/>
            <p:cNvSpPr>
              <a:spLocks/>
            </p:cNvSpPr>
            <p:nvPr/>
          </p:nvSpPr>
          <p:spPr bwMode="auto">
            <a:xfrm>
              <a:off x="3205" y="1081"/>
              <a:ext cx="141" cy="19"/>
            </a:xfrm>
            <a:custGeom>
              <a:avLst/>
              <a:gdLst>
                <a:gd name="T0" fmla="*/ 0 w 283"/>
                <a:gd name="T1" fmla="*/ 0 h 40"/>
                <a:gd name="T2" fmla="*/ 0 w 283"/>
                <a:gd name="T3" fmla="*/ 0 h 40"/>
                <a:gd name="T4" fmla="*/ 0 w 283"/>
                <a:gd name="T5" fmla="*/ 0 h 40"/>
                <a:gd name="T6" fmla="*/ 0 w 283"/>
                <a:gd name="T7" fmla="*/ 0 h 40"/>
                <a:gd name="T8" fmla="*/ 0 w 283"/>
                <a:gd name="T9" fmla="*/ 0 h 40"/>
                <a:gd name="T10" fmla="*/ 0 w 283"/>
                <a:gd name="T11" fmla="*/ 0 h 40"/>
                <a:gd name="T12" fmla="*/ 0 w 283"/>
                <a:gd name="T13" fmla="*/ 0 h 40"/>
                <a:gd name="T14" fmla="*/ 0 w 283"/>
                <a:gd name="T15" fmla="*/ 0 h 40"/>
                <a:gd name="T16" fmla="*/ 0 w 283"/>
                <a:gd name="T17" fmla="*/ 0 h 40"/>
                <a:gd name="T18" fmla="*/ 0 w 283"/>
                <a:gd name="T19" fmla="*/ 0 h 40"/>
                <a:gd name="T20" fmla="*/ 0 w 283"/>
                <a:gd name="T21" fmla="*/ 0 h 40"/>
                <a:gd name="T22" fmla="*/ 0 w 283"/>
                <a:gd name="T23" fmla="*/ 0 h 40"/>
                <a:gd name="T24" fmla="*/ 0 w 283"/>
                <a:gd name="T25" fmla="*/ 0 h 40"/>
                <a:gd name="T26" fmla="*/ 0 w 283"/>
                <a:gd name="T27" fmla="*/ 0 h 40"/>
                <a:gd name="T28" fmla="*/ 0 w 283"/>
                <a:gd name="T29" fmla="*/ 0 h 40"/>
                <a:gd name="T30" fmla="*/ 0 w 283"/>
                <a:gd name="T31" fmla="*/ 0 h 40"/>
                <a:gd name="T32" fmla="*/ 0 w 283"/>
                <a:gd name="T33" fmla="*/ 0 h 40"/>
                <a:gd name="T34" fmla="*/ 0 w 283"/>
                <a:gd name="T35" fmla="*/ 0 h 40"/>
                <a:gd name="T36" fmla="*/ 0 w 283"/>
                <a:gd name="T37" fmla="*/ 0 h 40"/>
                <a:gd name="T38" fmla="*/ 0 w 283"/>
                <a:gd name="T39" fmla="*/ 0 h 40"/>
                <a:gd name="T40" fmla="*/ 0 w 283"/>
                <a:gd name="T41" fmla="*/ 0 h 40"/>
                <a:gd name="T42" fmla="*/ 0 w 283"/>
                <a:gd name="T43" fmla="*/ 0 h 40"/>
                <a:gd name="T44" fmla="*/ 0 w 283"/>
                <a:gd name="T45" fmla="*/ 0 h 40"/>
                <a:gd name="T46" fmla="*/ 0 w 283"/>
                <a:gd name="T47" fmla="*/ 0 h 40"/>
                <a:gd name="T48" fmla="*/ 0 w 283"/>
                <a:gd name="T49" fmla="*/ 0 h 40"/>
                <a:gd name="T50" fmla="*/ 0 w 283"/>
                <a:gd name="T51" fmla="*/ 0 h 40"/>
                <a:gd name="T52" fmla="*/ 0 w 283"/>
                <a:gd name="T53" fmla="*/ 0 h 40"/>
                <a:gd name="T54" fmla="*/ 0 w 283"/>
                <a:gd name="T55" fmla="*/ 0 h 40"/>
                <a:gd name="T56" fmla="*/ 0 w 283"/>
                <a:gd name="T57" fmla="*/ 0 h 40"/>
                <a:gd name="T58" fmla="*/ 0 w 283"/>
                <a:gd name="T59" fmla="*/ 0 h 40"/>
                <a:gd name="T60" fmla="*/ 0 w 283"/>
                <a:gd name="T61" fmla="*/ 0 h 40"/>
                <a:gd name="T62" fmla="*/ 0 w 283"/>
                <a:gd name="T63" fmla="*/ 0 h 40"/>
                <a:gd name="T64" fmla="*/ 0 w 283"/>
                <a:gd name="T65" fmla="*/ 0 h 40"/>
                <a:gd name="T66" fmla="*/ 0 w 283"/>
                <a:gd name="T67" fmla="*/ 0 h 40"/>
                <a:gd name="T68" fmla="*/ 0 w 283"/>
                <a:gd name="T69" fmla="*/ 0 h 40"/>
                <a:gd name="T70" fmla="*/ 0 w 283"/>
                <a:gd name="T71" fmla="*/ 0 h 40"/>
                <a:gd name="T72" fmla="*/ 0 w 283"/>
                <a:gd name="T73" fmla="*/ 0 h 40"/>
                <a:gd name="T74" fmla="*/ 0 w 283"/>
                <a:gd name="T75" fmla="*/ 0 h 40"/>
                <a:gd name="T76" fmla="*/ 0 w 283"/>
                <a:gd name="T77" fmla="*/ 0 h 40"/>
                <a:gd name="T78" fmla="*/ 0 w 283"/>
                <a:gd name="T79" fmla="*/ 0 h 40"/>
                <a:gd name="T80" fmla="*/ 0 w 283"/>
                <a:gd name="T81" fmla="*/ 0 h 40"/>
                <a:gd name="T82" fmla="*/ 0 w 283"/>
                <a:gd name="T83" fmla="*/ 0 h 40"/>
                <a:gd name="T84" fmla="*/ 0 w 283"/>
                <a:gd name="T85" fmla="*/ 0 h 40"/>
                <a:gd name="T86" fmla="*/ 0 w 283"/>
                <a:gd name="T87" fmla="*/ 0 h 40"/>
                <a:gd name="T88" fmla="*/ 0 w 283"/>
                <a:gd name="T89" fmla="*/ 0 h 40"/>
                <a:gd name="T90" fmla="*/ 0 w 283"/>
                <a:gd name="T91" fmla="*/ 0 h 40"/>
                <a:gd name="T92" fmla="*/ 0 w 283"/>
                <a:gd name="T93" fmla="*/ 0 h 40"/>
                <a:gd name="T94" fmla="*/ 0 w 283"/>
                <a:gd name="T95" fmla="*/ 0 h 40"/>
                <a:gd name="T96" fmla="*/ 0 w 283"/>
                <a:gd name="T97" fmla="*/ 0 h 40"/>
                <a:gd name="T98" fmla="*/ 0 w 283"/>
                <a:gd name="T99" fmla="*/ 0 h 40"/>
                <a:gd name="T100" fmla="*/ 0 w 283"/>
                <a:gd name="T101" fmla="*/ 0 h 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3"/>
                <a:gd name="T154" fmla="*/ 0 h 40"/>
                <a:gd name="T155" fmla="*/ 283 w 283"/>
                <a:gd name="T156" fmla="*/ 40 h 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3" h="40">
                  <a:moveTo>
                    <a:pt x="227" y="2"/>
                  </a:moveTo>
                  <a:lnTo>
                    <a:pt x="213" y="2"/>
                  </a:lnTo>
                  <a:lnTo>
                    <a:pt x="200" y="3"/>
                  </a:lnTo>
                  <a:lnTo>
                    <a:pt x="187" y="4"/>
                  </a:lnTo>
                  <a:lnTo>
                    <a:pt x="174" y="6"/>
                  </a:lnTo>
                  <a:lnTo>
                    <a:pt x="162" y="7"/>
                  </a:lnTo>
                  <a:lnTo>
                    <a:pt x="150" y="10"/>
                  </a:lnTo>
                  <a:lnTo>
                    <a:pt x="139" y="12"/>
                  </a:lnTo>
                  <a:lnTo>
                    <a:pt x="127" y="14"/>
                  </a:lnTo>
                  <a:lnTo>
                    <a:pt x="109" y="18"/>
                  </a:lnTo>
                  <a:lnTo>
                    <a:pt x="93" y="21"/>
                  </a:lnTo>
                  <a:lnTo>
                    <a:pt x="76" y="22"/>
                  </a:lnTo>
                  <a:lnTo>
                    <a:pt x="60" y="23"/>
                  </a:lnTo>
                  <a:lnTo>
                    <a:pt x="45" y="22"/>
                  </a:lnTo>
                  <a:lnTo>
                    <a:pt x="30" y="19"/>
                  </a:lnTo>
                  <a:lnTo>
                    <a:pt x="15" y="13"/>
                  </a:lnTo>
                  <a:lnTo>
                    <a:pt x="0" y="5"/>
                  </a:lnTo>
                  <a:lnTo>
                    <a:pt x="0" y="18"/>
                  </a:lnTo>
                  <a:lnTo>
                    <a:pt x="15" y="28"/>
                  </a:lnTo>
                  <a:lnTo>
                    <a:pt x="29" y="34"/>
                  </a:lnTo>
                  <a:lnTo>
                    <a:pt x="43" y="38"/>
                  </a:lnTo>
                  <a:lnTo>
                    <a:pt x="58" y="40"/>
                  </a:lnTo>
                  <a:lnTo>
                    <a:pt x="73" y="40"/>
                  </a:lnTo>
                  <a:lnTo>
                    <a:pt x="89" y="37"/>
                  </a:lnTo>
                  <a:lnTo>
                    <a:pt x="105" y="34"/>
                  </a:lnTo>
                  <a:lnTo>
                    <a:pt x="122" y="30"/>
                  </a:lnTo>
                  <a:lnTo>
                    <a:pt x="133" y="28"/>
                  </a:lnTo>
                  <a:lnTo>
                    <a:pt x="143" y="26"/>
                  </a:lnTo>
                  <a:lnTo>
                    <a:pt x="154" y="23"/>
                  </a:lnTo>
                  <a:lnTo>
                    <a:pt x="165" y="22"/>
                  </a:lnTo>
                  <a:lnTo>
                    <a:pt x="177" y="20"/>
                  </a:lnTo>
                  <a:lnTo>
                    <a:pt x="189" y="19"/>
                  </a:lnTo>
                  <a:lnTo>
                    <a:pt x="202" y="18"/>
                  </a:lnTo>
                  <a:lnTo>
                    <a:pt x="215" y="18"/>
                  </a:lnTo>
                  <a:lnTo>
                    <a:pt x="220" y="18"/>
                  </a:lnTo>
                  <a:lnTo>
                    <a:pt x="227" y="18"/>
                  </a:lnTo>
                  <a:lnTo>
                    <a:pt x="235" y="18"/>
                  </a:lnTo>
                  <a:lnTo>
                    <a:pt x="243" y="18"/>
                  </a:lnTo>
                  <a:lnTo>
                    <a:pt x="254" y="19"/>
                  </a:lnTo>
                  <a:lnTo>
                    <a:pt x="263" y="19"/>
                  </a:lnTo>
                  <a:lnTo>
                    <a:pt x="273" y="20"/>
                  </a:lnTo>
                  <a:lnTo>
                    <a:pt x="283" y="20"/>
                  </a:lnTo>
                  <a:lnTo>
                    <a:pt x="263" y="2"/>
                  </a:lnTo>
                  <a:lnTo>
                    <a:pt x="257" y="2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2" y="0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31" y="2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2" name="Freeform 128"/>
            <p:cNvSpPr>
              <a:spLocks/>
            </p:cNvSpPr>
            <p:nvPr/>
          </p:nvSpPr>
          <p:spPr bwMode="auto">
            <a:xfrm>
              <a:off x="3205" y="975"/>
              <a:ext cx="135" cy="117"/>
            </a:xfrm>
            <a:custGeom>
              <a:avLst/>
              <a:gdLst>
                <a:gd name="T0" fmla="*/ 0 w 271"/>
                <a:gd name="T1" fmla="*/ 0 h 235"/>
                <a:gd name="T2" fmla="*/ 0 w 271"/>
                <a:gd name="T3" fmla="*/ 0 h 235"/>
                <a:gd name="T4" fmla="*/ 0 w 271"/>
                <a:gd name="T5" fmla="*/ 0 h 235"/>
                <a:gd name="T6" fmla="*/ 0 w 271"/>
                <a:gd name="T7" fmla="*/ 0 h 235"/>
                <a:gd name="T8" fmla="*/ 0 w 271"/>
                <a:gd name="T9" fmla="*/ 0 h 235"/>
                <a:gd name="T10" fmla="*/ 0 w 271"/>
                <a:gd name="T11" fmla="*/ 0 h 235"/>
                <a:gd name="T12" fmla="*/ 0 w 271"/>
                <a:gd name="T13" fmla="*/ 0 h 235"/>
                <a:gd name="T14" fmla="*/ 0 w 271"/>
                <a:gd name="T15" fmla="*/ 0 h 235"/>
                <a:gd name="T16" fmla="*/ 0 w 271"/>
                <a:gd name="T17" fmla="*/ 0 h 235"/>
                <a:gd name="T18" fmla="*/ 0 w 271"/>
                <a:gd name="T19" fmla="*/ 0 h 235"/>
                <a:gd name="T20" fmla="*/ 0 w 271"/>
                <a:gd name="T21" fmla="*/ 0 h 235"/>
                <a:gd name="T22" fmla="*/ 0 w 271"/>
                <a:gd name="T23" fmla="*/ 0 h 235"/>
                <a:gd name="T24" fmla="*/ 0 w 271"/>
                <a:gd name="T25" fmla="*/ 0 h 235"/>
                <a:gd name="T26" fmla="*/ 0 w 271"/>
                <a:gd name="T27" fmla="*/ 0 h 235"/>
                <a:gd name="T28" fmla="*/ 0 w 271"/>
                <a:gd name="T29" fmla="*/ 0 h 235"/>
                <a:gd name="T30" fmla="*/ 0 w 271"/>
                <a:gd name="T31" fmla="*/ 0 h 235"/>
                <a:gd name="T32" fmla="*/ 0 w 271"/>
                <a:gd name="T33" fmla="*/ 0 h 235"/>
                <a:gd name="T34" fmla="*/ 0 w 271"/>
                <a:gd name="T35" fmla="*/ 0 h 235"/>
                <a:gd name="T36" fmla="*/ 0 w 271"/>
                <a:gd name="T37" fmla="*/ 0 h 235"/>
                <a:gd name="T38" fmla="*/ 0 w 271"/>
                <a:gd name="T39" fmla="*/ 0 h 235"/>
                <a:gd name="T40" fmla="*/ 0 w 271"/>
                <a:gd name="T41" fmla="*/ 0 h 235"/>
                <a:gd name="T42" fmla="*/ 0 w 271"/>
                <a:gd name="T43" fmla="*/ 0 h 235"/>
                <a:gd name="T44" fmla="*/ 0 w 271"/>
                <a:gd name="T45" fmla="*/ 0 h 235"/>
                <a:gd name="T46" fmla="*/ 0 w 271"/>
                <a:gd name="T47" fmla="*/ 0 h 235"/>
                <a:gd name="T48" fmla="*/ 0 w 271"/>
                <a:gd name="T49" fmla="*/ 0 h 235"/>
                <a:gd name="T50" fmla="*/ 0 w 271"/>
                <a:gd name="T51" fmla="*/ 0 h 235"/>
                <a:gd name="T52" fmla="*/ 0 w 271"/>
                <a:gd name="T53" fmla="*/ 0 h 235"/>
                <a:gd name="T54" fmla="*/ 0 w 271"/>
                <a:gd name="T55" fmla="*/ 0 h 235"/>
                <a:gd name="T56" fmla="*/ 0 w 271"/>
                <a:gd name="T57" fmla="*/ 0 h 235"/>
                <a:gd name="T58" fmla="*/ 0 w 271"/>
                <a:gd name="T59" fmla="*/ 0 h 235"/>
                <a:gd name="T60" fmla="*/ 0 w 271"/>
                <a:gd name="T61" fmla="*/ 0 h 235"/>
                <a:gd name="T62" fmla="*/ 0 w 271"/>
                <a:gd name="T63" fmla="*/ 0 h 235"/>
                <a:gd name="T64" fmla="*/ 0 w 271"/>
                <a:gd name="T65" fmla="*/ 0 h 235"/>
                <a:gd name="T66" fmla="*/ 0 w 271"/>
                <a:gd name="T67" fmla="*/ 0 h 235"/>
                <a:gd name="T68" fmla="*/ 0 w 271"/>
                <a:gd name="T69" fmla="*/ 0 h 235"/>
                <a:gd name="T70" fmla="*/ 0 w 271"/>
                <a:gd name="T71" fmla="*/ 0 h 235"/>
                <a:gd name="T72" fmla="*/ 0 w 271"/>
                <a:gd name="T73" fmla="*/ 0 h 2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1"/>
                <a:gd name="T112" fmla="*/ 0 h 235"/>
                <a:gd name="T113" fmla="*/ 271 w 271"/>
                <a:gd name="T114" fmla="*/ 235 h 2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1" h="235">
                  <a:moveTo>
                    <a:pt x="127" y="226"/>
                  </a:moveTo>
                  <a:lnTo>
                    <a:pt x="139" y="224"/>
                  </a:lnTo>
                  <a:lnTo>
                    <a:pt x="150" y="222"/>
                  </a:lnTo>
                  <a:lnTo>
                    <a:pt x="162" y="219"/>
                  </a:lnTo>
                  <a:lnTo>
                    <a:pt x="174" y="218"/>
                  </a:lnTo>
                  <a:lnTo>
                    <a:pt x="187" y="216"/>
                  </a:lnTo>
                  <a:lnTo>
                    <a:pt x="200" y="215"/>
                  </a:lnTo>
                  <a:lnTo>
                    <a:pt x="213" y="214"/>
                  </a:lnTo>
                  <a:lnTo>
                    <a:pt x="227" y="214"/>
                  </a:lnTo>
                  <a:lnTo>
                    <a:pt x="231" y="214"/>
                  </a:lnTo>
                  <a:lnTo>
                    <a:pt x="234" y="212"/>
                  </a:lnTo>
                  <a:lnTo>
                    <a:pt x="238" y="212"/>
                  </a:lnTo>
                  <a:lnTo>
                    <a:pt x="242" y="212"/>
                  </a:lnTo>
                  <a:lnTo>
                    <a:pt x="247" y="212"/>
                  </a:lnTo>
                  <a:lnTo>
                    <a:pt x="253" y="212"/>
                  </a:lnTo>
                  <a:lnTo>
                    <a:pt x="257" y="214"/>
                  </a:lnTo>
                  <a:lnTo>
                    <a:pt x="263" y="214"/>
                  </a:lnTo>
                  <a:lnTo>
                    <a:pt x="236" y="188"/>
                  </a:lnTo>
                  <a:lnTo>
                    <a:pt x="238" y="182"/>
                  </a:lnTo>
                  <a:lnTo>
                    <a:pt x="240" y="154"/>
                  </a:lnTo>
                  <a:lnTo>
                    <a:pt x="246" y="133"/>
                  </a:lnTo>
                  <a:lnTo>
                    <a:pt x="253" y="118"/>
                  </a:lnTo>
                  <a:lnTo>
                    <a:pt x="259" y="109"/>
                  </a:lnTo>
                  <a:lnTo>
                    <a:pt x="258" y="106"/>
                  </a:lnTo>
                  <a:lnTo>
                    <a:pt x="258" y="104"/>
                  </a:lnTo>
                  <a:lnTo>
                    <a:pt x="258" y="103"/>
                  </a:lnTo>
                  <a:lnTo>
                    <a:pt x="258" y="101"/>
                  </a:lnTo>
                  <a:lnTo>
                    <a:pt x="259" y="82"/>
                  </a:lnTo>
                  <a:lnTo>
                    <a:pt x="263" y="66"/>
                  </a:lnTo>
                  <a:lnTo>
                    <a:pt x="268" y="53"/>
                  </a:lnTo>
                  <a:lnTo>
                    <a:pt x="271" y="44"/>
                  </a:lnTo>
                  <a:lnTo>
                    <a:pt x="270" y="40"/>
                  </a:lnTo>
                  <a:lnTo>
                    <a:pt x="270" y="35"/>
                  </a:lnTo>
                  <a:lnTo>
                    <a:pt x="269" y="28"/>
                  </a:lnTo>
                  <a:lnTo>
                    <a:pt x="269" y="20"/>
                  </a:lnTo>
                  <a:lnTo>
                    <a:pt x="269" y="15"/>
                  </a:lnTo>
                  <a:lnTo>
                    <a:pt x="270" y="11"/>
                  </a:lnTo>
                  <a:lnTo>
                    <a:pt x="270" y="6"/>
                  </a:lnTo>
                  <a:lnTo>
                    <a:pt x="270" y="2"/>
                  </a:lnTo>
                  <a:lnTo>
                    <a:pt x="268" y="2"/>
                  </a:lnTo>
                  <a:lnTo>
                    <a:pt x="265" y="2"/>
                  </a:lnTo>
                  <a:lnTo>
                    <a:pt x="262" y="2"/>
                  </a:lnTo>
                  <a:lnTo>
                    <a:pt x="259" y="0"/>
                  </a:lnTo>
                  <a:lnTo>
                    <a:pt x="258" y="3"/>
                  </a:lnTo>
                  <a:lnTo>
                    <a:pt x="257" y="5"/>
                  </a:lnTo>
                  <a:lnTo>
                    <a:pt x="255" y="7"/>
                  </a:lnTo>
                  <a:lnTo>
                    <a:pt x="254" y="10"/>
                  </a:lnTo>
                  <a:lnTo>
                    <a:pt x="245" y="23"/>
                  </a:lnTo>
                  <a:lnTo>
                    <a:pt x="234" y="41"/>
                  </a:lnTo>
                  <a:lnTo>
                    <a:pt x="220" y="58"/>
                  </a:lnTo>
                  <a:lnTo>
                    <a:pt x="203" y="76"/>
                  </a:lnTo>
                  <a:lnTo>
                    <a:pt x="185" y="95"/>
                  </a:lnTo>
                  <a:lnTo>
                    <a:pt x="163" y="111"/>
                  </a:lnTo>
                  <a:lnTo>
                    <a:pt x="139" y="125"/>
                  </a:lnTo>
                  <a:lnTo>
                    <a:pt x="111" y="135"/>
                  </a:lnTo>
                  <a:lnTo>
                    <a:pt x="110" y="135"/>
                  </a:lnTo>
                  <a:lnTo>
                    <a:pt x="109" y="135"/>
                  </a:lnTo>
                  <a:lnTo>
                    <a:pt x="97" y="136"/>
                  </a:lnTo>
                  <a:lnTo>
                    <a:pt x="84" y="136"/>
                  </a:lnTo>
                  <a:lnTo>
                    <a:pt x="72" y="134"/>
                  </a:lnTo>
                  <a:lnTo>
                    <a:pt x="58" y="132"/>
                  </a:lnTo>
                  <a:lnTo>
                    <a:pt x="43" y="127"/>
                  </a:lnTo>
                  <a:lnTo>
                    <a:pt x="29" y="121"/>
                  </a:lnTo>
                  <a:lnTo>
                    <a:pt x="15" y="113"/>
                  </a:lnTo>
                  <a:lnTo>
                    <a:pt x="3" y="103"/>
                  </a:lnTo>
                  <a:lnTo>
                    <a:pt x="0" y="217"/>
                  </a:lnTo>
                  <a:lnTo>
                    <a:pt x="15" y="225"/>
                  </a:lnTo>
                  <a:lnTo>
                    <a:pt x="30" y="231"/>
                  </a:lnTo>
                  <a:lnTo>
                    <a:pt x="45" y="234"/>
                  </a:lnTo>
                  <a:lnTo>
                    <a:pt x="60" y="235"/>
                  </a:lnTo>
                  <a:lnTo>
                    <a:pt x="76" y="234"/>
                  </a:lnTo>
                  <a:lnTo>
                    <a:pt x="93" y="233"/>
                  </a:lnTo>
                  <a:lnTo>
                    <a:pt x="109" y="230"/>
                  </a:lnTo>
                  <a:lnTo>
                    <a:pt x="127" y="2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3" name="Freeform 129"/>
            <p:cNvSpPr>
              <a:spLocks/>
            </p:cNvSpPr>
            <p:nvPr/>
          </p:nvSpPr>
          <p:spPr bwMode="auto">
            <a:xfrm>
              <a:off x="3096" y="1066"/>
              <a:ext cx="19" cy="21"/>
            </a:xfrm>
            <a:custGeom>
              <a:avLst/>
              <a:gdLst>
                <a:gd name="T0" fmla="*/ 0 w 39"/>
                <a:gd name="T1" fmla="*/ 0 h 43"/>
                <a:gd name="T2" fmla="*/ 0 w 39"/>
                <a:gd name="T3" fmla="*/ 0 h 43"/>
                <a:gd name="T4" fmla="*/ 0 w 39"/>
                <a:gd name="T5" fmla="*/ 0 h 43"/>
                <a:gd name="T6" fmla="*/ 0 w 39"/>
                <a:gd name="T7" fmla="*/ 0 h 43"/>
                <a:gd name="T8" fmla="*/ 0 w 39"/>
                <a:gd name="T9" fmla="*/ 0 h 43"/>
                <a:gd name="T10" fmla="*/ 0 w 39"/>
                <a:gd name="T11" fmla="*/ 0 h 43"/>
                <a:gd name="T12" fmla="*/ 0 w 39"/>
                <a:gd name="T13" fmla="*/ 0 h 43"/>
                <a:gd name="T14" fmla="*/ 0 w 39"/>
                <a:gd name="T15" fmla="*/ 0 h 43"/>
                <a:gd name="T16" fmla="*/ 0 w 39"/>
                <a:gd name="T17" fmla="*/ 0 h 43"/>
                <a:gd name="T18" fmla="*/ 0 w 39"/>
                <a:gd name="T19" fmla="*/ 0 h 43"/>
                <a:gd name="T20" fmla="*/ 0 w 39"/>
                <a:gd name="T21" fmla="*/ 0 h 43"/>
                <a:gd name="T22" fmla="*/ 0 w 39"/>
                <a:gd name="T23" fmla="*/ 0 h 43"/>
                <a:gd name="T24" fmla="*/ 0 w 39"/>
                <a:gd name="T25" fmla="*/ 0 h 43"/>
                <a:gd name="T26" fmla="*/ 0 w 39"/>
                <a:gd name="T27" fmla="*/ 0 h 43"/>
                <a:gd name="T28" fmla="*/ 0 w 39"/>
                <a:gd name="T29" fmla="*/ 0 h 43"/>
                <a:gd name="T30" fmla="*/ 0 w 39"/>
                <a:gd name="T31" fmla="*/ 0 h 43"/>
                <a:gd name="T32" fmla="*/ 0 w 39"/>
                <a:gd name="T33" fmla="*/ 0 h 43"/>
                <a:gd name="T34" fmla="*/ 0 w 39"/>
                <a:gd name="T35" fmla="*/ 0 h 43"/>
                <a:gd name="T36" fmla="*/ 0 w 39"/>
                <a:gd name="T37" fmla="*/ 0 h 43"/>
                <a:gd name="T38" fmla="*/ 0 w 39"/>
                <a:gd name="T39" fmla="*/ 0 h 43"/>
                <a:gd name="T40" fmla="*/ 0 w 39"/>
                <a:gd name="T41" fmla="*/ 0 h 43"/>
                <a:gd name="T42" fmla="*/ 0 w 39"/>
                <a:gd name="T43" fmla="*/ 0 h 43"/>
                <a:gd name="T44" fmla="*/ 0 w 39"/>
                <a:gd name="T45" fmla="*/ 0 h 43"/>
                <a:gd name="T46" fmla="*/ 0 w 39"/>
                <a:gd name="T47" fmla="*/ 0 h 43"/>
                <a:gd name="T48" fmla="*/ 0 w 39"/>
                <a:gd name="T49" fmla="*/ 0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"/>
                <a:gd name="T76" fmla="*/ 0 h 43"/>
                <a:gd name="T77" fmla="*/ 39 w 39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" h="43">
                  <a:moveTo>
                    <a:pt x="39" y="24"/>
                  </a:moveTo>
                  <a:lnTo>
                    <a:pt x="38" y="14"/>
                  </a:lnTo>
                  <a:lnTo>
                    <a:pt x="33" y="7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6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1" y="32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28" y="41"/>
                  </a:lnTo>
                  <a:lnTo>
                    <a:pt x="27" y="43"/>
                  </a:lnTo>
                  <a:lnTo>
                    <a:pt x="32" y="40"/>
                  </a:lnTo>
                  <a:lnTo>
                    <a:pt x="35" y="35"/>
                  </a:lnTo>
                  <a:lnTo>
                    <a:pt x="38" y="29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4" name="Freeform 130"/>
            <p:cNvSpPr>
              <a:spLocks/>
            </p:cNvSpPr>
            <p:nvPr/>
          </p:nvSpPr>
          <p:spPr bwMode="auto">
            <a:xfrm>
              <a:off x="3095" y="1070"/>
              <a:ext cx="16" cy="19"/>
            </a:xfrm>
            <a:custGeom>
              <a:avLst/>
              <a:gdLst>
                <a:gd name="T0" fmla="*/ 0 w 34"/>
                <a:gd name="T1" fmla="*/ 0 h 38"/>
                <a:gd name="T2" fmla="*/ 0 w 34"/>
                <a:gd name="T3" fmla="*/ 0 h 38"/>
                <a:gd name="T4" fmla="*/ 0 w 34"/>
                <a:gd name="T5" fmla="*/ 1 h 38"/>
                <a:gd name="T6" fmla="*/ 0 w 34"/>
                <a:gd name="T7" fmla="*/ 1 h 38"/>
                <a:gd name="T8" fmla="*/ 0 w 34"/>
                <a:gd name="T9" fmla="*/ 1 h 38"/>
                <a:gd name="T10" fmla="*/ 0 w 34"/>
                <a:gd name="T11" fmla="*/ 1 h 38"/>
                <a:gd name="T12" fmla="*/ 0 w 34"/>
                <a:gd name="T13" fmla="*/ 1 h 38"/>
                <a:gd name="T14" fmla="*/ 0 w 34"/>
                <a:gd name="T15" fmla="*/ 1 h 38"/>
                <a:gd name="T16" fmla="*/ 0 w 34"/>
                <a:gd name="T17" fmla="*/ 1 h 38"/>
                <a:gd name="T18" fmla="*/ 0 w 34"/>
                <a:gd name="T19" fmla="*/ 1 h 38"/>
                <a:gd name="T20" fmla="*/ 0 w 34"/>
                <a:gd name="T21" fmla="*/ 1 h 38"/>
                <a:gd name="T22" fmla="*/ 0 w 34"/>
                <a:gd name="T23" fmla="*/ 1 h 38"/>
                <a:gd name="T24" fmla="*/ 0 w 34"/>
                <a:gd name="T25" fmla="*/ 1 h 38"/>
                <a:gd name="T26" fmla="*/ 0 w 34"/>
                <a:gd name="T27" fmla="*/ 1 h 38"/>
                <a:gd name="T28" fmla="*/ 0 w 34"/>
                <a:gd name="T29" fmla="*/ 1 h 38"/>
                <a:gd name="T30" fmla="*/ 0 w 34"/>
                <a:gd name="T31" fmla="*/ 1 h 38"/>
                <a:gd name="T32" fmla="*/ 0 w 34"/>
                <a:gd name="T33" fmla="*/ 1 h 38"/>
                <a:gd name="T34" fmla="*/ 0 w 34"/>
                <a:gd name="T35" fmla="*/ 1 h 38"/>
                <a:gd name="T36" fmla="*/ 0 w 34"/>
                <a:gd name="T37" fmla="*/ 1 h 38"/>
                <a:gd name="T38" fmla="*/ 0 w 34"/>
                <a:gd name="T39" fmla="*/ 1 h 38"/>
                <a:gd name="T40" fmla="*/ 0 w 34"/>
                <a:gd name="T41" fmla="*/ 1 h 38"/>
                <a:gd name="T42" fmla="*/ 0 w 34"/>
                <a:gd name="T43" fmla="*/ 1 h 38"/>
                <a:gd name="T44" fmla="*/ 0 w 34"/>
                <a:gd name="T45" fmla="*/ 1 h 38"/>
                <a:gd name="T46" fmla="*/ 0 w 34"/>
                <a:gd name="T47" fmla="*/ 1 h 38"/>
                <a:gd name="T48" fmla="*/ 0 w 34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38"/>
                <a:gd name="T77" fmla="*/ 34 w 34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38">
                  <a:moveTo>
                    <a:pt x="13" y="0"/>
                  </a:moveTo>
                  <a:lnTo>
                    <a:pt x="11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24"/>
                  </a:lnTo>
                  <a:lnTo>
                    <a:pt x="6" y="31"/>
                  </a:lnTo>
                  <a:lnTo>
                    <a:pt x="13" y="35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36"/>
                  </a:lnTo>
                  <a:lnTo>
                    <a:pt x="28" y="35"/>
                  </a:lnTo>
                  <a:lnTo>
                    <a:pt x="30" y="34"/>
                  </a:lnTo>
                  <a:lnTo>
                    <a:pt x="31" y="32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3" y="13"/>
                  </a:lnTo>
                  <a:lnTo>
                    <a:pt x="28" y="6"/>
                  </a:lnTo>
                  <a:lnTo>
                    <a:pt x="21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5" name="Freeform 131"/>
            <p:cNvSpPr>
              <a:spLocks/>
            </p:cNvSpPr>
            <p:nvPr/>
          </p:nvSpPr>
          <p:spPr bwMode="auto">
            <a:xfrm>
              <a:off x="3336" y="1057"/>
              <a:ext cx="90" cy="50"/>
            </a:xfrm>
            <a:custGeom>
              <a:avLst/>
              <a:gdLst>
                <a:gd name="T0" fmla="*/ 0 w 181"/>
                <a:gd name="T1" fmla="*/ 1 h 100"/>
                <a:gd name="T2" fmla="*/ 0 w 181"/>
                <a:gd name="T3" fmla="*/ 1 h 100"/>
                <a:gd name="T4" fmla="*/ 0 w 181"/>
                <a:gd name="T5" fmla="*/ 1 h 100"/>
                <a:gd name="T6" fmla="*/ 0 w 181"/>
                <a:gd name="T7" fmla="*/ 1 h 100"/>
                <a:gd name="T8" fmla="*/ 0 w 181"/>
                <a:gd name="T9" fmla="*/ 1 h 100"/>
                <a:gd name="T10" fmla="*/ 0 w 181"/>
                <a:gd name="T11" fmla="*/ 1 h 100"/>
                <a:gd name="T12" fmla="*/ 0 w 181"/>
                <a:gd name="T13" fmla="*/ 1 h 100"/>
                <a:gd name="T14" fmla="*/ 0 w 181"/>
                <a:gd name="T15" fmla="*/ 1 h 100"/>
                <a:gd name="T16" fmla="*/ 0 w 181"/>
                <a:gd name="T17" fmla="*/ 1 h 100"/>
                <a:gd name="T18" fmla="*/ 0 w 181"/>
                <a:gd name="T19" fmla="*/ 1 h 100"/>
                <a:gd name="T20" fmla="*/ 0 w 181"/>
                <a:gd name="T21" fmla="*/ 1 h 100"/>
                <a:gd name="T22" fmla="*/ 0 w 181"/>
                <a:gd name="T23" fmla="*/ 1 h 100"/>
                <a:gd name="T24" fmla="*/ 0 w 181"/>
                <a:gd name="T25" fmla="*/ 1 h 100"/>
                <a:gd name="T26" fmla="*/ 0 w 181"/>
                <a:gd name="T27" fmla="*/ 1 h 100"/>
                <a:gd name="T28" fmla="*/ 0 w 181"/>
                <a:gd name="T29" fmla="*/ 1 h 100"/>
                <a:gd name="T30" fmla="*/ 0 w 181"/>
                <a:gd name="T31" fmla="*/ 1 h 100"/>
                <a:gd name="T32" fmla="*/ 0 w 181"/>
                <a:gd name="T33" fmla="*/ 1 h 100"/>
                <a:gd name="T34" fmla="*/ 0 w 181"/>
                <a:gd name="T35" fmla="*/ 1 h 100"/>
                <a:gd name="T36" fmla="*/ 0 w 181"/>
                <a:gd name="T37" fmla="*/ 1 h 100"/>
                <a:gd name="T38" fmla="*/ 0 w 181"/>
                <a:gd name="T39" fmla="*/ 1 h 100"/>
                <a:gd name="T40" fmla="*/ 0 w 181"/>
                <a:gd name="T41" fmla="*/ 1 h 100"/>
                <a:gd name="T42" fmla="*/ 0 w 181"/>
                <a:gd name="T43" fmla="*/ 1 h 100"/>
                <a:gd name="T44" fmla="*/ 0 w 181"/>
                <a:gd name="T45" fmla="*/ 1 h 100"/>
                <a:gd name="T46" fmla="*/ 0 w 181"/>
                <a:gd name="T47" fmla="*/ 1 h 100"/>
                <a:gd name="T48" fmla="*/ 0 w 181"/>
                <a:gd name="T49" fmla="*/ 1 h 100"/>
                <a:gd name="T50" fmla="*/ 0 w 181"/>
                <a:gd name="T51" fmla="*/ 1 h 100"/>
                <a:gd name="T52" fmla="*/ 0 w 181"/>
                <a:gd name="T53" fmla="*/ 1 h 100"/>
                <a:gd name="T54" fmla="*/ 0 w 181"/>
                <a:gd name="T55" fmla="*/ 1 h 100"/>
                <a:gd name="T56" fmla="*/ 0 w 181"/>
                <a:gd name="T57" fmla="*/ 1 h 100"/>
                <a:gd name="T58" fmla="*/ 0 w 181"/>
                <a:gd name="T59" fmla="*/ 1 h 100"/>
                <a:gd name="T60" fmla="*/ 0 w 181"/>
                <a:gd name="T61" fmla="*/ 1 h 100"/>
                <a:gd name="T62" fmla="*/ 0 w 181"/>
                <a:gd name="T63" fmla="*/ 1 h 100"/>
                <a:gd name="T64" fmla="*/ 0 w 181"/>
                <a:gd name="T65" fmla="*/ 1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100"/>
                <a:gd name="T101" fmla="*/ 181 w 181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100">
                  <a:moveTo>
                    <a:pt x="177" y="38"/>
                  </a:moveTo>
                  <a:lnTo>
                    <a:pt x="177" y="39"/>
                  </a:lnTo>
                  <a:lnTo>
                    <a:pt x="145" y="81"/>
                  </a:lnTo>
                  <a:lnTo>
                    <a:pt x="144" y="82"/>
                  </a:lnTo>
                  <a:lnTo>
                    <a:pt x="141" y="83"/>
                  </a:lnTo>
                  <a:lnTo>
                    <a:pt x="138" y="84"/>
                  </a:lnTo>
                  <a:lnTo>
                    <a:pt x="136" y="84"/>
                  </a:lnTo>
                  <a:lnTo>
                    <a:pt x="132" y="84"/>
                  </a:lnTo>
                  <a:lnTo>
                    <a:pt x="125" y="83"/>
                  </a:lnTo>
                  <a:lnTo>
                    <a:pt x="117" y="82"/>
                  </a:lnTo>
                  <a:lnTo>
                    <a:pt x="107" y="80"/>
                  </a:lnTo>
                  <a:lnTo>
                    <a:pt x="98" y="79"/>
                  </a:lnTo>
                  <a:lnTo>
                    <a:pt x="88" y="77"/>
                  </a:lnTo>
                  <a:lnTo>
                    <a:pt x="82" y="76"/>
                  </a:lnTo>
                  <a:lnTo>
                    <a:pt x="78" y="75"/>
                  </a:lnTo>
                  <a:lnTo>
                    <a:pt x="75" y="72"/>
                  </a:lnTo>
                  <a:lnTo>
                    <a:pt x="68" y="66"/>
                  </a:lnTo>
                  <a:lnTo>
                    <a:pt x="59" y="57"/>
                  </a:lnTo>
                  <a:lnTo>
                    <a:pt x="48" y="46"/>
                  </a:lnTo>
                  <a:lnTo>
                    <a:pt x="37" y="36"/>
                  </a:lnTo>
                  <a:lnTo>
                    <a:pt x="26" y="24"/>
                  </a:lnTo>
                  <a:lnTo>
                    <a:pt x="16" y="14"/>
                  </a:lnTo>
                  <a:lnTo>
                    <a:pt x="7" y="6"/>
                  </a:lnTo>
                  <a:lnTo>
                    <a:pt x="6" y="5"/>
                  </a:lnTo>
                  <a:lnTo>
                    <a:pt x="3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8" y="22"/>
                  </a:lnTo>
                  <a:lnTo>
                    <a:pt x="16" y="30"/>
                  </a:lnTo>
                  <a:lnTo>
                    <a:pt x="26" y="41"/>
                  </a:lnTo>
                  <a:lnTo>
                    <a:pt x="38" y="51"/>
                  </a:lnTo>
                  <a:lnTo>
                    <a:pt x="49" y="62"/>
                  </a:lnTo>
                  <a:lnTo>
                    <a:pt x="60" y="73"/>
                  </a:lnTo>
                  <a:lnTo>
                    <a:pt x="69" y="81"/>
                  </a:lnTo>
                  <a:lnTo>
                    <a:pt x="75" y="88"/>
                  </a:lnTo>
                  <a:lnTo>
                    <a:pt x="78" y="91"/>
                  </a:lnTo>
                  <a:lnTo>
                    <a:pt x="83" y="92"/>
                  </a:lnTo>
                  <a:lnTo>
                    <a:pt x="90" y="94"/>
                  </a:lnTo>
                  <a:lnTo>
                    <a:pt x="99" y="95"/>
                  </a:lnTo>
                  <a:lnTo>
                    <a:pt x="108" y="96"/>
                  </a:lnTo>
                  <a:lnTo>
                    <a:pt x="118" y="97"/>
                  </a:lnTo>
                  <a:lnTo>
                    <a:pt x="126" y="98"/>
                  </a:lnTo>
                  <a:lnTo>
                    <a:pt x="133" y="99"/>
                  </a:lnTo>
                  <a:lnTo>
                    <a:pt x="137" y="100"/>
                  </a:lnTo>
                  <a:lnTo>
                    <a:pt x="139" y="99"/>
                  </a:lnTo>
                  <a:lnTo>
                    <a:pt x="141" y="98"/>
                  </a:lnTo>
                  <a:lnTo>
                    <a:pt x="144" y="98"/>
                  </a:lnTo>
                  <a:lnTo>
                    <a:pt x="145" y="97"/>
                  </a:lnTo>
                  <a:lnTo>
                    <a:pt x="177" y="54"/>
                  </a:lnTo>
                  <a:lnTo>
                    <a:pt x="178" y="53"/>
                  </a:lnTo>
                  <a:lnTo>
                    <a:pt x="179" y="53"/>
                  </a:lnTo>
                  <a:lnTo>
                    <a:pt x="178" y="53"/>
                  </a:lnTo>
                  <a:lnTo>
                    <a:pt x="179" y="51"/>
                  </a:lnTo>
                  <a:lnTo>
                    <a:pt x="179" y="49"/>
                  </a:lnTo>
                  <a:lnTo>
                    <a:pt x="181" y="45"/>
                  </a:lnTo>
                  <a:lnTo>
                    <a:pt x="179" y="44"/>
                  </a:lnTo>
                  <a:lnTo>
                    <a:pt x="179" y="42"/>
                  </a:lnTo>
                  <a:lnTo>
                    <a:pt x="178" y="41"/>
                  </a:lnTo>
                  <a:lnTo>
                    <a:pt x="177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6" name="Freeform 132"/>
            <p:cNvSpPr>
              <a:spLocks/>
            </p:cNvSpPr>
            <p:nvPr/>
          </p:nvSpPr>
          <p:spPr bwMode="auto">
            <a:xfrm>
              <a:off x="3429" y="1015"/>
              <a:ext cx="1" cy="9"/>
            </a:xfrm>
            <a:custGeom>
              <a:avLst/>
              <a:gdLst>
                <a:gd name="T0" fmla="*/ 0 w 1"/>
                <a:gd name="T1" fmla="*/ 1 h 17"/>
                <a:gd name="T2" fmla="*/ 0 w 1"/>
                <a:gd name="T3" fmla="*/ 1 h 17"/>
                <a:gd name="T4" fmla="*/ 0 w 1"/>
                <a:gd name="T5" fmla="*/ 1 h 17"/>
                <a:gd name="T6" fmla="*/ 0 w 1"/>
                <a:gd name="T7" fmla="*/ 1 h 17"/>
                <a:gd name="T8" fmla="*/ 0 w 1"/>
                <a:gd name="T9" fmla="*/ 0 h 17"/>
                <a:gd name="T10" fmla="*/ 0 w 1"/>
                <a:gd name="T11" fmla="*/ 0 h 17"/>
                <a:gd name="T12" fmla="*/ 0 w 1"/>
                <a:gd name="T13" fmla="*/ 1 h 17"/>
                <a:gd name="T14" fmla="*/ 1 w 1"/>
                <a:gd name="T15" fmla="*/ 1 h 17"/>
                <a:gd name="T16" fmla="*/ 1 w 1"/>
                <a:gd name="T17" fmla="*/ 1 h 17"/>
                <a:gd name="T18" fmla="*/ 1 w 1"/>
                <a:gd name="T19" fmla="*/ 1 h 17"/>
                <a:gd name="T20" fmla="*/ 1 w 1"/>
                <a:gd name="T21" fmla="*/ 1 h 17"/>
                <a:gd name="T22" fmla="*/ 1 w 1"/>
                <a:gd name="T23" fmla="*/ 1 h 17"/>
                <a:gd name="T24" fmla="*/ 0 w 1"/>
                <a:gd name="T25" fmla="*/ 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7"/>
                <a:gd name="T41" fmla="*/ 1 w 1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7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7" name="Freeform 133"/>
            <p:cNvSpPr>
              <a:spLocks/>
            </p:cNvSpPr>
            <p:nvPr/>
          </p:nvSpPr>
          <p:spPr bwMode="auto">
            <a:xfrm>
              <a:off x="3346" y="1019"/>
              <a:ext cx="115" cy="42"/>
            </a:xfrm>
            <a:custGeom>
              <a:avLst/>
              <a:gdLst>
                <a:gd name="T0" fmla="*/ 1 w 229"/>
                <a:gd name="T1" fmla="*/ 1 h 83"/>
                <a:gd name="T2" fmla="*/ 1 w 229"/>
                <a:gd name="T3" fmla="*/ 1 h 83"/>
                <a:gd name="T4" fmla="*/ 1 w 229"/>
                <a:gd name="T5" fmla="*/ 0 h 83"/>
                <a:gd name="T6" fmla="*/ 1 w 229"/>
                <a:gd name="T7" fmla="*/ 1 h 83"/>
                <a:gd name="T8" fmla="*/ 1 w 229"/>
                <a:gd name="T9" fmla="*/ 1 h 83"/>
                <a:gd name="T10" fmla="*/ 1 w 229"/>
                <a:gd name="T11" fmla="*/ 1 h 83"/>
                <a:gd name="T12" fmla="*/ 1 w 229"/>
                <a:gd name="T13" fmla="*/ 1 h 83"/>
                <a:gd name="T14" fmla="*/ 1 w 229"/>
                <a:gd name="T15" fmla="*/ 1 h 83"/>
                <a:gd name="T16" fmla="*/ 1 w 229"/>
                <a:gd name="T17" fmla="*/ 1 h 83"/>
                <a:gd name="T18" fmla="*/ 1 w 229"/>
                <a:gd name="T19" fmla="*/ 1 h 83"/>
                <a:gd name="T20" fmla="*/ 1 w 229"/>
                <a:gd name="T21" fmla="*/ 1 h 83"/>
                <a:gd name="T22" fmla="*/ 1 w 229"/>
                <a:gd name="T23" fmla="*/ 1 h 83"/>
                <a:gd name="T24" fmla="*/ 1 w 229"/>
                <a:gd name="T25" fmla="*/ 1 h 83"/>
                <a:gd name="T26" fmla="*/ 1 w 229"/>
                <a:gd name="T27" fmla="*/ 1 h 83"/>
                <a:gd name="T28" fmla="*/ 1 w 229"/>
                <a:gd name="T29" fmla="*/ 1 h 83"/>
                <a:gd name="T30" fmla="*/ 1 w 229"/>
                <a:gd name="T31" fmla="*/ 1 h 83"/>
                <a:gd name="T32" fmla="*/ 0 w 229"/>
                <a:gd name="T33" fmla="*/ 1 h 83"/>
                <a:gd name="T34" fmla="*/ 0 w 229"/>
                <a:gd name="T35" fmla="*/ 1 h 83"/>
                <a:gd name="T36" fmla="*/ 0 w 229"/>
                <a:gd name="T37" fmla="*/ 1 h 83"/>
                <a:gd name="T38" fmla="*/ 0 w 229"/>
                <a:gd name="T39" fmla="*/ 1 h 83"/>
                <a:gd name="T40" fmla="*/ 0 w 229"/>
                <a:gd name="T41" fmla="*/ 1 h 83"/>
                <a:gd name="T42" fmla="*/ 1 w 229"/>
                <a:gd name="T43" fmla="*/ 1 h 83"/>
                <a:gd name="T44" fmla="*/ 1 w 229"/>
                <a:gd name="T45" fmla="*/ 1 h 83"/>
                <a:gd name="T46" fmla="*/ 1 w 229"/>
                <a:gd name="T47" fmla="*/ 1 h 83"/>
                <a:gd name="T48" fmla="*/ 1 w 229"/>
                <a:gd name="T49" fmla="*/ 1 h 83"/>
                <a:gd name="T50" fmla="*/ 1 w 229"/>
                <a:gd name="T51" fmla="*/ 1 h 83"/>
                <a:gd name="T52" fmla="*/ 1 w 229"/>
                <a:gd name="T53" fmla="*/ 1 h 83"/>
                <a:gd name="T54" fmla="*/ 1 w 229"/>
                <a:gd name="T55" fmla="*/ 1 h 83"/>
                <a:gd name="T56" fmla="*/ 1 w 229"/>
                <a:gd name="T57" fmla="*/ 1 h 83"/>
                <a:gd name="T58" fmla="*/ 1 w 229"/>
                <a:gd name="T59" fmla="*/ 1 h 83"/>
                <a:gd name="T60" fmla="*/ 1 w 229"/>
                <a:gd name="T61" fmla="*/ 1 h 83"/>
                <a:gd name="T62" fmla="*/ 1 w 229"/>
                <a:gd name="T63" fmla="*/ 1 h 83"/>
                <a:gd name="T64" fmla="*/ 1 w 229"/>
                <a:gd name="T65" fmla="*/ 1 h 83"/>
                <a:gd name="T66" fmla="*/ 1 w 229"/>
                <a:gd name="T67" fmla="*/ 1 h 83"/>
                <a:gd name="T68" fmla="*/ 1 w 229"/>
                <a:gd name="T69" fmla="*/ 1 h 83"/>
                <a:gd name="T70" fmla="*/ 1 w 229"/>
                <a:gd name="T71" fmla="*/ 1 h 83"/>
                <a:gd name="T72" fmla="*/ 1 w 229"/>
                <a:gd name="T73" fmla="*/ 1 h 83"/>
                <a:gd name="T74" fmla="*/ 1 w 229"/>
                <a:gd name="T75" fmla="*/ 1 h 83"/>
                <a:gd name="T76" fmla="*/ 1 w 229"/>
                <a:gd name="T77" fmla="*/ 1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9"/>
                <a:gd name="T118" fmla="*/ 0 h 83"/>
                <a:gd name="T119" fmla="*/ 229 w 229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9" h="83">
                  <a:moveTo>
                    <a:pt x="227" y="1"/>
                  </a:moveTo>
                  <a:lnTo>
                    <a:pt x="227" y="1"/>
                  </a:lnTo>
                  <a:lnTo>
                    <a:pt x="226" y="0"/>
                  </a:lnTo>
                  <a:lnTo>
                    <a:pt x="222" y="14"/>
                  </a:lnTo>
                  <a:lnTo>
                    <a:pt x="215" y="30"/>
                  </a:lnTo>
                  <a:lnTo>
                    <a:pt x="207" y="46"/>
                  </a:lnTo>
                  <a:lnTo>
                    <a:pt x="199" y="62"/>
                  </a:lnTo>
                  <a:lnTo>
                    <a:pt x="194" y="66"/>
                  </a:lnTo>
                  <a:lnTo>
                    <a:pt x="191" y="68"/>
                  </a:lnTo>
                  <a:lnTo>
                    <a:pt x="186" y="69"/>
                  </a:lnTo>
                  <a:lnTo>
                    <a:pt x="185" y="69"/>
                  </a:lnTo>
                  <a:lnTo>
                    <a:pt x="170" y="69"/>
                  </a:lnTo>
                  <a:lnTo>
                    <a:pt x="155" y="69"/>
                  </a:lnTo>
                  <a:lnTo>
                    <a:pt x="140" y="69"/>
                  </a:lnTo>
                  <a:lnTo>
                    <a:pt x="125" y="69"/>
                  </a:lnTo>
                  <a:lnTo>
                    <a:pt x="112" y="69"/>
                  </a:lnTo>
                  <a:lnTo>
                    <a:pt x="101" y="68"/>
                  </a:lnTo>
                  <a:lnTo>
                    <a:pt x="92" y="68"/>
                  </a:lnTo>
                  <a:lnTo>
                    <a:pt x="85" y="68"/>
                  </a:lnTo>
                  <a:lnTo>
                    <a:pt x="74" y="61"/>
                  </a:lnTo>
                  <a:lnTo>
                    <a:pt x="63" y="53"/>
                  </a:lnTo>
                  <a:lnTo>
                    <a:pt x="52" y="46"/>
                  </a:lnTo>
                  <a:lnTo>
                    <a:pt x="41" y="38"/>
                  </a:lnTo>
                  <a:lnTo>
                    <a:pt x="32" y="31"/>
                  </a:lnTo>
                  <a:lnTo>
                    <a:pt x="23" y="26"/>
                  </a:lnTo>
                  <a:lnTo>
                    <a:pt x="14" y="19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3"/>
                  </a:lnTo>
                  <a:lnTo>
                    <a:pt x="6" y="26"/>
                  </a:lnTo>
                  <a:lnTo>
                    <a:pt x="9" y="28"/>
                  </a:lnTo>
                  <a:lnTo>
                    <a:pt x="16" y="34"/>
                  </a:lnTo>
                  <a:lnTo>
                    <a:pt x="24" y="39"/>
                  </a:lnTo>
                  <a:lnTo>
                    <a:pt x="32" y="45"/>
                  </a:lnTo>
                  <a:lnTo>
                    <a:pt x="42" y="53"/>
                  </a:lnTo>
                  <a:lnTo>
                    <a:pt x="52" y="60"/>
                  </a:lnTo>
                  <a:lnTo>
                    <a:pt x="63" y="67"/>
                  </a:lnTo>
                  <a:lnTo>
                    <a:pt x="74" y="75"/>
                  </a:lnTo>
                  <a:lnTo>
                    <a:pt x="85" y="82"/>
                  </a:lnTo>
                  <a:lnTo>
                    <a:pt x="92" y="82"/>
                  </a:lnTo>
                  <a:lnTo>
                    <a:pt x="101" y="83"/>
                  </a:lnTo>
                  <a:lnTo>
                    <a:pt x="112" y="83"/>
                  </a:lnTo>
                  <a:lnTo>
                    <a:pt x="126" y="83"/>
                  </a:lnTo>
                  <a:lnTo>
                    <a:pt x="141" y="83"/>
                  </a:lnTo>
                  <a:lnTo>
                    <a:pt x="156" y="83"/>
                  </a:lnTo>
                  <a:lnTo>
                    <a:pt x="171" y="83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91" y="82"/>
                  </a:lnTo>
                  <a:lnTo>
                    <a:pt x="195" y="80"/>
                  </a:lnTo>
                  <a:lnTo>
                    <a:pt x="199" y="76"/>
                  </a:lnTo>
                  <a:lnTo>
                    <a:pt x="208" y="60"/>
                  </a:lnTo>
                  <a:lnTo>
                    <a:pt x="217" y="42"/>
                  </a:lnTo>
                  <a:lnTo>
                    <a:pt x="224" y="26"/>
                  </a:lnTo>
                  <a:lnTo>
                    <a:pt x="229" y="12"/>
                  </a:lnTo>
                  <a:lnTo>
                    <a:pt x="229" y="11"/>
                  </a:lnTo>
                  <a:lnTo>
                    <a:pt x="229" y="9"/>
                  </a:lnTo>
                  <a:lnTo>
                    <a:pt x="229" y="8"/>
                  </a:lnTo>
                  <a:lnTo>
                    <a:pt x="229" y="5"/>
                  </a:lnTo>
                  <a:lnTo>
                    <a:pt x="229" y="2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8" name="Freeform 134"/>
            <p:cNvSpPr>
              <a:spLocks/>
            </p:cNvSpPr>
            <p:nvPr/>
          </p:nvSpPr>
          <p:spPr bwMode="auto">
            <a:xfrm>
              <a:off x="3336" y="1040"/>
              <a:ext cx="89" cy="59"/>
            </a:xfrm>
            <a:custGeom>
              <a:avLst/>
              <a:gdLst>
                <a:gd name="T0" fmla="*/ 1 w 176"/>
                <a:gd name="T1" fmla="*/ 1 h 117"/>
                <a:gd name="T2" fmla="*/ 1 w 176"/>
                <a:gd name="T3" fmla="*/ 1 h 117"/>
                <a:gd name="T4" fmla="*/ 1 w 176"/>
                <a:gd name="T5" fmla="*/ 1 h 117"/>
                <a:gd name="T6" fmla="*/ 1 w 176"/>
                <a:gd name="T7" fmla="*/ 1 h 117"/>
                <a:gd name="T8" fmla="*/ 1 w 176"/>
                <a:gd name="T9" fmla="*/ 1 h 117"/>
                <a:gd name="T10" fmla="*/ 1 w 176"/>
                <a:gd name="T11" fmla="*/ 1 h 117"/>
                <a:gd name="T12" fmla="*/ 1 w 176"/>
                <a:gd name="T13" fmla="*/ 1 h 117"/>
                <a:gd name="T14" fmla="*/ 1 w 176"/>
                <a:gd name="T15" fmla="*/ 1 h 117"/>
                <a:gd name="T16" fmla="*/ 1 w 176"/>
                <a:gd name="T17" fmla="*/ 1 h 117"/>
                <a:gd name="T18" fmla="*/ 1 w 176"/>
                <a:gd name="T19" fmla="*/ 1 h 117"/>
                <a:gd name="T20" fmla="*/ 1 w 176"/>
                <a:gd name="T21" fmla="*/ 1 h 117"/>
                <a:gd name="T22" fmla="*/ 1 w 176"/>
                <a:gd name="T23" fmla="*/ 1 h 117"/>
                <a:gd name="T24" fmla="*/ 1 w 176"/>
                <a:gd name="T25" fmla="*/ 1 h 117"/>
                <a:gd name="T26" fmla="*/ 1 w 176"/>
                <a:gd name="T27" fmla="*/ 1 h 117"/>
                <a:gd name="T28" fmla="*/ 1 w 176"/>
                <a:gd name="T29" fmla="*/ 1 h 117"/>
                <a:gd name="T30" fmla="*/ 1 w 176"/>
                <a:gd name="T31" fmla="*/ 1 h 117"/>
                <a:gd name="T32" fmla="*/ 1 w 176"/>
                <a:gd name="T33" fmla="*/ 1 h 117"/>
                <a:gd name="T34" fmla="*/ 1 w 176"/>
                <a:gd name="T35" fmla="*/ 1 h 117"/>
                <a:gd name="T36" fmla="*/ 1 w 176"/>
                <a:gd name="T37" fmla="*/ 1 h 117"/>
                <a:gd name="T38" fmla="*/ 1 w 176"/>
                <a:gd name="T39" fmla="*/ 1 h 117"/>
                <a:gd name="T40" fmla="*/ 1 w 176"/>
                <a:gd name="T41" fmla="*/ 1 h 117"/>
                <a:gd name="T42" fmla="*/ 1 w 176"/>
                <a:gd name="T43" fmla="*/ 1 h 117"/>
                <a:gd name="T44" fmla="*/ 1 w 176"/>
                <a:gd name="T45" fmla="*/ 1 h 117"/>
                <a:gd name="T46" fmla="*/ 1 w 176"/>
                <a:gd name="T47" fmla="*/ 1 h 117"/>
                <a:gd name="T48" fmla="*/ 1 w 176"/>
                <a:gd name="T49" fmla="*/ 1 h 117"/>
                <a:gd name="T50" fmla="*/ 1 w 176"/>
                <a:gd name="T51" fmla="*/ 1 h 117"/>
                <a:gd name="T52" fmla="*/ 1 w 176"/>
                <a:gd name="T53" fmla="*/ 1 h 117"/>
                <a:gd name="T54" fmla="*/ 1 w 176"/>
                <a:gd name="T55" fmla="*/ 1 h 117"/>
                <a:gd name="T56" fmla="*/ 1 w 176"/>
                <a:gd name="T57" fmla="*/ 1 h 117"/>
                <a:gd name="T58" fmla="*/ 1 w 176"/>
                <a:gd name="T59" fmla="*/ 1 h 117"/>
                <a:gd name="T60" fmla="*/ 1 w 176"/>
                <a:gd name="T61" fmla="*/ 1 h 117"/>
                <a:gd name="T62" fmla="*/ 1 w 176"/>
                <a:gd name="T63" fmla="*/ 1 h 117"/>
                <a:gd name="T64" fmla="*/ 1 w 176"/>
                <a:gd name="T65" fmla="*/ 1 h 117"/>
                <a:gd name="T66" fmla="*/ 1 w 176"/>
                <a:gd name="T67" fmla="*/ 1 h 117"/>
                <a:gd name="T68" fmla="*/ 1 w 176"/>
                <a:gd name="T69" fmla="*/ 1 h 117"/>
                <a:gd name="T70" fmla="*/ 1 w 176"/>
                <a:gd name="T71" fmla="*/ 1 h 117"/>
                <a:gd name="T72" fmla="*/ 1 w 176"/>
                <a:gd name="T73" fmla="*/ 1 h 117"/>
                <a:gd name="T74" fmla="*/ 1 w 176"/>
                <a:gd name="T75" fmla="*/ 1 h 117"/>
                <a:gd name="T76" fmla="*/ 1 w 176"/>
                <a:gd name="T77" fmla="*/ 1 h 117"/>
                <a:gd name="T78" fmla="*/ 1 w 176"/>
                <a:gd name="T79" fmla="*/ 1 h 117"/>
                <a:gd name="T80" fmla="*/ 1 w 176"/>
                <a:gd name="T81" fmla="*/ 0 h 117"/>
                <a:gd name="T82" fmla="*/ 1 w 176"/>
                <a:gd name="T83" fmla="*/ 1 h 117"/>
                <a:gd name="T84" fmla="*/ 1 w 176"/>
                <a:gd name="T85" fmla="*/ 1 h 117"/>
                <a:gd name="T86" fmla="*/ 1 w 176"/>
                <a:gd name="T87" fmla="*/ 1 h 117"/>
                <a:gd name="T88" fmla="*/ 0 w 176"/>
                <a:gd name="T89" fmla="*/ 1 h 117"/>
                <a:gd name="T90" fmla="*/ 1 w 176"/>
                <a:gd name="T91" fmla="*/ 1 h 117"/>
                <a:gd name="T92" fmla="*/ 1 w 176"/>
                <a:gd name="T93" fmla="*/ 1 h 117"/>
                <a:gd name="T94" fmla="*/ 1 w 176"/>
                <a:gd name="T95" fmla="*/ 1 h 117"/>
                <a:gd name="T96" fmla="*/ 1 w 176"/>
                <a:gd name="T97" fmla="*/ 1 h 117"/>
                <a:gd name="T98" fmla="*/ 1 w 176"/>
                <a:gd name="T99" fmla="*/ 1 h 117"/>
                <a:gd name="T100" fmla="*/ 1 w 176"/>
                <a:gd name="T101" fmla="*/ 1 h 117"/>
                <a:gd name="T102" fmla="*/ 1 w 176"/>
                <a:gd name="T103" fmla="*/ 1 h 117"/>
                <a:gd name="T104" fmla="*/ 1 w 176"/>
                <a:gd name="T105" fmla="*/ 1 h 117"/>
                <a:gd name="T106" fmla="*/ 1 w 176"/>
                <a:gd name="T107" fmla="*/ 1 h 117"/>
                <a:gd name="T108" fmla="*/ 1 w 176"/>
                <a:gd name="T109" fmla="*/ 1 h 117"/>
                <a:gd name="T110" fmla="*/ 1 w 176"/>
                <a:gd name="T111" fmla="*/ 1 h 117"/>
                <a:gd name="T112" fmla="*/ 1 w 176"/>
                <a:gd name="T113" fmla="*/ 1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"/>
                <a:gd name="T172" fmla="*/ 0 h 117"/>
                <a:gd name="T173" fmla="*/ 176 w 176"/>
                <a:gd name="T174" fmla="*/ 117 h 1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" h="117">
                  <a:moveTo>
                    <a:pt x="77" y="108"/>
                  </a:moveTo>
                  <a:lnTo>
                    <a:pt x="81" y="109"/>
                  </a:lnTo>
                  <a:lnTo>
                    <a:pt x="87" y="110"/>
                  </a:lnTo>
                  <a:lnTo>
                    <a:pt x="97" y="112"/>
                  </a:lnTo>
                  <a:lnTo>
                    <a:pt x="106" y="113"/>
                  </a:lnTo>
                  <a:lnTo>
                    <a:pt x="116" y="115"/>
                  </a:lnTo>
                  <a:lnTo>
                    <a:pt x="124" y="116"/>
                  </a:lnTo>
                  <a:lnTo>
                    <a:pt x="131" y="117"/>
                  </a:lnTo>
                  <a:lnTo>
                    <a:pt x="135" y="117"/>
                  </a:lnTo>
                  <a:lnTo>
                    <a:pt x="137" y="117"/>
                  </a:lnTo>
                  <a:lnTo>
                    <a:pt x="140" y="116"/>
                  </a:lnTo>
                  <a:lnTo>
                    <a:pt x="143" y="115"/>
                  </a:lnTo>
                  <a:lnTo>
                    <a:pt x="144" y="114"/>
                  </a:lnTo>
                  <a:lnTo>
                    <a:pt x="176" y="72"/>
                  </a:lnTo>
                  <a:lnTo>
                    <a:pt x="176" y="71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60" y="64"/>
                  </a:lnTo>
                  <a:lnTo>
                    <a:pt x="147" y="64"/>
                  </a:lnTo>
                  <a:lnTo>
                    <a:pt x="135" y="64"/>
                  </a:lnTo>
                  <a:lnTo>
                    <a:pt x="124" y="63"/>
                  </a:lnTo>
                  <a:lnTo>
                    <a:pt x="115" y="63"/>
                  </a:lnTo>
                  <a:lnTo>
                    <a:pt x="107" y="63"/>
                  </a:lnTo>
                  <a:lnTo>
                    <a:pt x="102" y="63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5" y="48"/>
                  </a:lnTo>
                  <a:lnTo>
                    <a:pt x="66" y="41"/>
                  </a:lnTo>
                  <a:lnTo>
                    <a:pt x="56" y="34"/>
                  </a:lnTo>
                  <a:lnTo>
                    <a:pt x="47" y="29"/>
                  </a:lnTo>
                  <a:lnTo>
                    <a:pt x="38" y="22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8" y="7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6"/>
                  </a:lnTo>
                  <a:lnTo>
                    <a:pt x="5" y="12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2" y="36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15" y="47"/>
                  </a:lnTo>
                  <a:lnTo>
                    <a:pt x="25" y="57"/>
                  </a:lnTo>
                  <a:lnTo>
                    <a:pt x="36" y="69"/>
                  </a:lnTo>
                  <a:lnTo>
                    <a:pt x="47" y="79"/>
                  </a:lnTo>
                  <a:lnTo>
                    <a:pt x="58" y="90"/>
                  </a:lnTo>
                  <a:lnTo>
                    <a:pt x="67" y="99"/>
                  </a:lnTo>
                  <a:lnTo>
                    <a:pt x="74" y="105"/>
                  </a:lnTo>
                  <a:lnTo>
                    <a:pt x="77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89" name="Freeform 135"/>
            <p:cNvSpPr>
              <a:spLocks/>
            </p:cNvSpPr>
            <p:nvPr/>
          </p:nvSpPr>
          <p:spPr bwMode="auto">
            <a:xfrm>
              <a:off x="3346" y="1005"/>
              <a:ext cx="114" cy="49"/>
            </a:xfrm>
            <a:custGeom>
              <a:avLst/>
              <a:gdLst>
                <a:gd name="T0" fmla="*/ 1 w 226"/>
                <a:gd name="T1" fmla="*/ 1 h 98"/>
                <a:gd name="T2" fmla="*/ 1 w 226"/>
                <a:gd name="T3" fmla="*/ 1 h 98"/>
                <a:gd name="T4" fmla="*/ 1 w 226"/>
                <a:gd name="T5" fmla="*/ 1 h 98"/>
                <a:gd name="T6" fmla="*/ 1 w 226"/>
                <a:gd name="T7" fmla="*/ 1 h 98"/>
                <a:gd name="T8" fmla="*/ 1 w 226"/>
                <a:gd name="T9" fmla="*/ 1 h 98"/>
                <a:gd name="T10" fmla="*/ 1 w 226"/>
                <a:gd name="T11" fmla="*/ 1 h 98"/>
                <a:gd name="T12" fmla="*/ 1 w 226"/>
                <a:gd name="T13" fmla="*/ 1 h 98"/>
                <a:gd name="T14" fmla="*/ 1 w 226"/>
                <a:gd name="T15" fmla="*/ 1 h 98"/>
                <a:gd name="T16" fmla="*/ 1 w 226"/>
                <a:gd name="T17" fmla="*/ 1 h 98"/>
                <a:gd name="T18" fmla="*/ 1 w 226"/>
                <a:gd name="T19" fmla="*/ 1 h 98"/>
                <a:gd name="T20" fmla="*/ 1 w 226"/>
                <a:gd name="T21" fmla="*/ 1 h 98"/>
                <a:gd name="T22" fmla="*/ 1 w 226"/>
                <a:gd name="T23" fmla="*/ 1 h 98"/>
                <a:gd name="T24" fmla="*/ 1 w 226"/>
                <a:gd name="T25" fmla="*/ 1 h 98"/>
                <a:gd name="T26" fmla="*/ 1 w 226"/>
                <a:gd name="T27" fmla="*/ 1 h 98"/>
                <a:gd name="T28" fmla="*/ 1 w 226"/>
                <a:gd name="T29" fmla="*/ 1 h 98"/>
                <a:gd name="T30" fmla="*/ 1 w 226"/>
                <a:gd name="T31" fmla="*/ 1 h 98"/>
                <a:gd name="T32" fmla="*/ 1 w 226"/>
                <a:gd name="T33" fmla="*/ 1 h 98"/>
                <a:gd name="T34" fmla="*/ 1 w 226"/>
                <a:gd name="T35" fmla="*/ 1 h 98"/>
                <a:gd name="T36" fmla="*/ 1 w 226"/>
                <a:gd name="T37" fmla="*/ 1 h 98"/>
                <a:gd name="T38" fmla="*/ 1 w 226"/>
                <a:gd name="T39" fmla="*/ 1 h 98"/>
                <a:gd name="T40" fmla="*/ 1 w 226"/>
                <a:gd name="T41" fmla="*/ 1 h 98"/>
                <a:gd name="T42" fmla="*/ 1 w 226"/>
                <a:gd name="T43" fmla="*/ 1 h 98"/>
                <a:gd name="T44" fmla="*/ 1 w 226"/>
                <a:gd name="T45" fmla="*/ 1 h 98"/>
                <a:gd name="T46" fmla="*/ 1 w 226"/>
                <a:gd name="T47" fmla="*/ 1 h 98"/>
                <a:gd name="T48" fmla="*/ 1 w 226"/>
                <a:gd name="T49" fmla="*/ 1 h 98"/>
                <a:gd name="T50" fmla="*/ 1 w 226"/>
                <a:gd name="T51" fmla="*/ 1 h 98"/>
                <a:gd name="T52" fmla="*/ 1 w 226"/>
                <a:gd name="T53" fmla="*/ 1 h 98"/>
                <a:gd name="T54" fmla="*/ 1 w 226"/>
                <a:gd name="T55" fmla="*/ 1 h 98"/>
                <a:gd name="T56" fmla="*/ 1 w 226"/>
                <a:gd name="T57" fmla="*/ 1 h 98"/>
                <a:gd name="T58" fmla="*/ 1 w 226"/>
                <a:gd name="T59" fmla="*/ 1 h 98"/>
                <a:gd name="T60" fmla="*/ 1 w 226"/>
                <a:gd name="T61" fmla="*/ 1 h 98"/>
                <a:gd name="T62" fmla="*/ 1 w 226"/>
                <a:gd name="T63" fmla="*/ 1 h 98"/>
                <a:gd name="T64" fmla="*/ 1 w 226"/>
                <a:gd name="T65" fmla="*/ 1 h 98"/>
                <a:gd name="T66" fmla="*/ 1 w 226"/>
                <a:gd name="T67" fmla="*/ 1 h 98"/>
                <a:gd name="T68" fmla="*/ 1 w 226"/>
                <a:gd name="T69" fmla="*/ 1 h 98"/>
                <a:gd name="T70" fmla="*/ 1 w 226"/>
                <a:gd name="T71" fmla="*/ 1 h 98"/>
                <a:gd name="T72" fmla="*/ 1 w 226"/>
                <a:gd name="T73" fmla="*/ 1 h 98"/>
                <a:gd name="T74" fmla="*/ 1 w 226"/>
                <a:gd name="T75" fmla="*/ 1 h 98"/>
                <a:gd name="T76" fmla="*/ 1 w 226"/>
                <a:gd name="T77" fmla="*/ 1 h 98"/>
                <a:gd name="T78" fmla="*/ 1 w 226"/>
                <a:gd name="T79" fmla="*/ 1 h 98"/>
                <a:gd name="T80" fmla="*/ 1 w 226"/>
                <a:gd name="T81" fmla="*/ 1 h 98"/>
                <a:gd name="T82" fmla="*/ 1 w 226"/>
                <a:gd name="T83" fmla="*/ 1 h 98"/>
                <a:gd name="T84" fmla="*/ 1 w 226"/>
                <a:gd name="T85" fmla="*/ 1 h 98"/>
                <a:gd name="T86" fmla="*/ 1 w 226"/>
                <a:gd name="T87" fmla="*/ 1 h 98"/>
                <a:gd name="T88" fmla="*/ 1 w 226"/>
                <a:gd name="T89" fmla="*/ 1 h 98"/>
                <a:gd name="T90" fmla="*/ 1 w 226"/>
                <a:gd name="T91" fmla="*/ 1 h 98"/>
                <a:gd name="T92" fmla="*/ 1 w 226"/>
                <a:gd name="T93" fmla="*/ 1 h 98"/>
                <a:gd name="T94" fmla="*/ 1 w 226"/>
                <a:gd name="T95" fmla="*/ 1 h 98"/>
                <a:gd name="T96" fmla="*/ 1 w 226"/>
                <a:gd name="T97" fmla="*/ 0 h 98"/>
                <a:gd name="T98" fmla="*/ 1 w 226"/>
                <a:gd name="T99" fmla="*/ 1 h 98"/>
                <a:gd name="T100" fmla="*/ 1 w 226"/>
                <a:gd name="T101" fmla="*/ 1 h 98"/>
                <a:gd name="T102" fmla="*/ 1 w 226"/>
                <a:gd name="T103" fmla="*/ 1 h 98"/>
                <a:gd name="T104" fmla="*/ 0 w 226"/>
                <a:gd name="T105" fmla="*/ 1 h 98"/>
                <a:gd name="T106" fmla="*/ 1 w 226"/>
                <a:gd name="T107" fmla="*/ 1 h 98"/>
                <a:gd name="T108" fmla="*/ 1 w 226"/>
                <a:gd name="T109" fmla="*/ 1 h 98"/>
                <a:gd name="T110" fmla="*/ 1 w 226"/>
                <a:gd name="T111" fmla="*/ 1 h 98"/>
                <a:gd name="T112" fmla="*/ 1 w 226"/>
                <a:gd name="T113" fmla="*/ 1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98"/>
                <a:gd name="T173" fmla="*/ 226 w 226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98">
                  <a:moveTo>
                    <a:pt x="8" y="43"/>
                  </a:moveTo>
                  <a:lnTo>
                    <a:pt x="14" y="48"/>
                  </a:lnTo>
                  <a:lnTo>
                    <a:pt x="23" y="55"/>
                  </a:lnTo>
                  <a:lnTo>
                    <a:pt x="32" y="60"/>
                  </a:lnTo>
                  <a:lnTo>
                    <a:pt x="41" y="67"/>
                  </a:lnTo>
                  <a:lnTo>
                    <a:pt x="52" y="75"/>
                  </a:lnTo>
                  <a:lnTo>
                    <a:pt x="63" y="82"/>
                  </a:lnTo>
                  <a:lnTo>
                    <a:pt x="74" y="90"/>
                  </a:lnTo>
                  <a:lnTo>
                    <a:pt x="85" y="97"/>
                  </a:lnTo>
                  <a:lnTo>
                    <a:pt x="92" y="97"/>
                  </a:lnTo>
                  <a:lnTo>
                    <a:pt x="101" y="97"/>
                  </a:lnTo>
                  <a:lnTo>
                    <a:pt x="112" y="98"/>
                  </a:lnTo>
                  <a:lnTo>
                    <a:pt x="125" y="98"/>
                  </a:lnTo>
                  <a:lnTo>
                    <a:pt x="140" y="98"/>
                  </a:lnTo>
                  <a:lnTo>
                    <a:pt x="155" y="98"/>
                  </a:lnTo>
                  <a:lnTo>
                    <a:pt x="170" y="98"/>
                  </a:lnTo>
                  <a:lnTo>
                    <a:pt x="185" y="98"/>
                  </a:lnTo>
                  <a:lnTo>
                    <a:pt x="186" y="98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9" y="91"/>
                  </a:lnTo>
                  <a:lnTo>
                    <a:pt x="207" y="75"/>
                  </a:lnTo>
                  <a:lnTo>
                    <a:pt x="215" y="59"/>
                  </a:lnTo>
                  <a:lnTo>
                    <a:pt x="222" y="43"/>
                  </a:lnTo>
                  <a:lnTo>
                    <a:pt x="226" y="29"/>
                  </a:lnTo>
                  <a:lnTo>
                    <a:pt x="204" y="8"/>
                  </a:lnTo>
                  <a:lnTo>
                    <a:pt x="165" y="21"/>
                  </a:lnTo>
                  <a:lnTo>
                    <a:pt x="165" y="22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6" y="38"/>
                  </a:lnTo>
                  <a:lnTo>
                    <a:pt x="168" y="53"/>
                  </a:lnTo>
                  <a:lnTo>
                    <a:pt x="154" y="56"/>
                  </a:lnTo>
                  <a:lnTo>
                    <a:pt x="140" y="58"/>
                  </a:lnTo>
                  <a:lnTo>
                    <a:pt x="127" y="59"/>
                  </a:lnTo>
                  <a:lnTo>
                    <a:pt x="113" y="58"/>
                  </a:lnTo>
                  <a:lnTo>
                    <a:pt x="101" y="56"/>
                  </a:lnTo>
                  <a:lnTo>
                    <a:pt x="88" y="52"/>
                  </a:lnTo>
                  <a:lnTo>
                    <a:pt x="78" y="48"/>
                  </a:lnTo>
                  <a:lnTo>
                    <a:pt x="67" y="42"/>
                  </a:lnTo>
                  <a:lnTo>
                    <a:pt x="59" y="35"/>
                  </a:lnTo>
                  <a:lnTo>
                    <a:pt x="56" y="31"/>
                  </a:lnTo>
                  <a:lnTo>
                    <a:pt x="52" y="27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17" y="4"/>
                  </a:lnTo>
                  <a:lnTo>
                    <a:pt x="8" y="0"/>
                  </a:lnTo>
                  <a:lnTo>
                    <a:pt x="5" y="7"/>
                  </a:lnTo>
                  <a:lnTo>
                    <a:pt x="3" y="15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5" y="41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90" name="Freeform 136"/>
            <p:cNvSpPr>
              <a:spLocks/>
            </p:cNvSpPr>
            <p:nvPr/>
          </p:nvSpPr>
          <p:spPr bwMode="auto">
            <a:xfrm>
              <a:off x="3427" y="946"/>
              <a:ext cx="53" cy="57"/>
            </a:xfrm>
            <a:custGeom>
              <a:avLst/>
              <a:gdLst>
                <a:gd name="T0" fmla="*/ 1 w 106"/>
                <a:gd name="T1" fmla="*/ 1 h 114"/>
                <a:gd name="T2" fmla="*/ 1 w 106"/>
                <a:gd name="T3" fmla="*/ 1 h 114"/>
                <a:gd name="T4" fmla="*/ 1 w 106"/>
                <a:gd name="T5" fmla="*/ 1 h 114"/>
                <a:gd name="T6" fmla="*/ 1 w 106"/>
                <a:gd name="T7" fmla="*/ 1 h 114"/>
                <a:gd name="T8" fmla="*/ 1 w 106"/>
                <a:gd name="T9" fmla="*/ 0 h 114"/>
                <a:gd name="T10" fmla="*/ 1 w 106"/>
                <a:gd name="T11" fmla="*/ 1 h 114"/>
                <a:gd name="T12" fmla="*/ 1 w 106"/>
                <a:gd name="T13" fmla="*/ 1 h 114"/>
                <a:gd name="T14" fmla="*/ 1 w 106"/>
                <a:gd name="T15" fmla="*/ 1 h 114"/>
                <a:gd name="T16" fmla="*/ 1 w 106"/>
                <a:gd name="T17" fmla="*/ 1 h 114"/>
                <a:gd name="T18" fmla="*/ 1 w 106"/>
                <a:gd name="T19" fmla="*/ 1 h 114"/>
                <a:gd name="T20" fmla="*/ 1 w 106"/>
                <a:gd name="T21" fmla="*/ 1 h 114"/>
                <a:gd name="T22" fmla="*/ 1 w 106"/>
                <a:gd name="T23" fmla="*/ 1 h 114"/>
                <a:gd name="T24" fmla="*/ 1 w 106"/>
                <a:gd name="T25" fmla="*/ 1 h 114"/>
                <a:gd name="T26" fmla="*/ 1 w 106"/>
                <a:gd name="T27" fmla="*/ 1 h 114"/>
                <a:gd name="T28" fmla="*/ 1 w 106"/>
                <a:gd name="T29" fmla="*/ 1 h 114"/>
                <a:gd name="T30" fmla="*/ 1 w 106"/>
                <a:gd name="T31" fmla="*/ 1 h 114"/>
                <a:gd name="T32" fmla="*/ 1 w 106"/>
                <a:gd name="T33" fmla="*/ 1 h 114"/>
                <a:gd name="T34" fmla="*/ 1 w 106"/>
                <a:gd name="T35" fmla="*/ 1 h 114"/>
                <a:gd name="T36" fmla="*/ 1 w 106"/>
                <a:gd name="T37" fmla="*/ 1 h 114"/>
                <a:gd name="T38" fmla="*/ 1 w 106"/>
                <a:gd name="T39" fmla="*/ 1 h 114"/>
                <a:gd name="T40" fmla="*/ 1 w 106"/>
                <a:gd name="T41" fmla="*/ 1 h 114"/>
                <a:gd name="T42" fmla="*/ 1 w 106"/>
                <a:gd name="T43" fmla="*/ 1 h 114"/>
                <a:gd name="T44" fmla="*/ 1 w 106"/>
                <a:gd name="T45" fmla="*/ 1 h 114"/>
                <a:gd name="T46" fmla="*/ 1 w 106"/>
                <a:gd name="T47" fmla="*/ 1 h 114"/>
                <a:gd name="T48" fmla="*/ 1 w 106"/>
                <a:gd name="T49" fmla="*/ 1 h 114"/>
                <a:gd name="T50" fmla="*/ 1 w 106"/>
                <a:gd name="T51" fmla="*/ 1 h 114"/>
                <a:gd name="T52" fmla="*/ 1 w 106"/>
                <a:gd name="T53" fmla="*/ 1 h 114"/>
                <a:gd name="T54" fmla="*/ 1 w 106"/>
                <a:gd name="T55" fmla="*/ 1 h 114"/>
                <a:gd name="T56" fmla="*/ 1 w 106"/>
                <a:gd name="T57" fmla="*/ 1 h 114"/>
                <a:gd name="T58" fmla="*/ 0 w 106"/>
                <a:gd name="T59" fmla="*/ 1 h 114"/>
                <a:gd name="T60" fmla="*/ 1 w 106"/>
                <a:gd name="T61" fmla="*/ 1 h 114"/>
                <a:gd name="T62" fmla="*/ 1 w 106"/>
                <a:gd name="T63" fmla="*/ 1 h 114"/>
                <a:gd name="T64" fmla="*/ 1 w 106"/>
                <a:gd name="T65" fmla="*/ 1 h 114"/>
                <a:gd name="T66" fmla="*/ 1 w 106"/>
                <a:gd name="T67" fmla="*/ 1 h 114"/>
                <a:gd name="T68" fmla="*/ 1 w 106"/>
                <a:gd name="T69" fmla="*/ 1 h 114"/>
                <a:gd name="T70" fmla="*/ 1 w 106"/>
                <a:gd name="T71" fmla="*/ 1 h 114"/>
                <a:gd name="T72" fmla="*/ 1 w 106"/>
                <a:gd name="T73" fmla="*/ 1 h 114"/>
                <a:gd name="T74" fmla="*/ 1 w 106"/>
                <a:gd name="T75" fmla="*/ 1 h 114"/>
                <a:gd name="T76" fmla="*/ 1 w 106"/>
                <a:gd name="T77" fmla="*/ 1 h 114"/>
                <a:gd name="T78" fmla="*/ 1 w 106"/>
                <a:gd name="T79" fmla="*/ 1 h 114"/>
                <a:gd name="T80" fmla="*/ 1 w 106"/>
                <a:gd name="T81" fmla="*/ 1 h 114"/>
                <a:gd name="T82" fmla="*/ 1 w 106"/>
                <a:gd name="T83" fmla="*/ 1 h 114"/>
                <a:gd name="T84" fmla="*/ 1 w 106"/>
                <a:gd name="T85" fmla="*/ 1 h 114"/>
                <a:gd name="T86" fmla="*/ 1 w 106"/>
                <a:gd name="T87" fmla="*/ 1 h 114"/>
                <a:gd name="T88" fmla="*/ 1 w 106"/>
                <a:gd name="T89" fmla="*/ 1 h 114"/>
                <a:gd name="T90" fmla="*/ 1 w 106"/>
                <a:gd name="T91" fmla="*/ 1 h 114"/>
                <a:gd name="T92" fmla="*/ 1 w 106"/>
                <a:gd name="T93" fmla="*/ 1 h 114"/>
                <a:gd name="T94" fmla="*/ 1 w 106"/>
                <a:gd name="T95" fmla="*/ 1 h 114"/>
                <a:gd name="T96" fmla="*/ 1 w 106"/>
                <a:gd name="T97" fmla="*/ 1 h 114"/>
                <a:gd name="T98" fmla="*/ 1 w 106"/>
                <a:gd name="T99" fmla="*/ 1 h 114"/>
                <a:gd name="T100" fmla="*/ 1 w 106"/>
                <a:gd name="T101" fmla="*/ 1 h 114"/>
                <a:gd name="T102" fmla="*/ 1 w 106"/>
                <a:gd name="T103" fmla="*/ 1 h 114"/>
                <a:gd name="T104" fmla="*/ 1 w 106"/>
                <a:gd name="T105" fmla="*/ 1 h 114"/>
                <a:gd name="T106" fmla="*/ 1 w 106"/>
                <a:gd name="T107" fmla="*/ 1 h 114"/>
                <a:gd name="T108" fmla="*/ 1 w 106"/>
                <a:gd name="T109" fmla="*/ 1 h 114"/>
                <a:gd name="T110" fmla="*/ 1 w 106"/>
                <a:gd name="T111" fmla="*/ 1 h 114"/>
                <a:gd name="T112" fmla="*/ 1 w 106"/>
                <a:gd name="T113" fmla="*/ 1 h 114"/>
                <a:gd name="T114" fmla="*/ 1 w 106"/>
                <a:gd name="T115" fmla="*/ 1 h 114"/>
                <a:gd name="T116" fmla="*/ 1 w 106"/>
                <a:gd name="T117" fmla="*/ 1 h 1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14"/>
                <a:gd name="T179" fmla="*/ 106 w 106"/>
                <a:gd name="T180" fmla="*/ 114 h 1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14">
                  <a:moveTo>
                    <a:pt x="101" y="3"/>
                  </a:moveTo>
                  <a:lnTo>
                    <a:pt x="100" y="3"/>
                  </a:lnTo>
                  <a:lnTo>
                    <a:pt x="99" y="2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4" y="6"/>
                  </a:lnTo>
                  <a:lnTo>
                    <a:pt x="94" y="7"/>
                  </a:lnTo>
                  <a:lnTo>
                    <a:pt x="93" y="15"/>
                  </a:lnTo>
                  <a:lnTo>
                    <a:pt x="91" y="33"/>
                  </a:lnTo>
                  <a:lnTo>
                    <a:pt x="88" y="51"/>
                  </a:lnTo>
                  <a:lnTo>
                    <a:pt x="87" y="60"/>
                  </a:lnTo>
                  <a:lnTo>
                    <a:pt x="86" y="64"/>
                  </a:lnTo>
                  <a:lnTo>
                    <a:pt x="84" y="69"/>
                  </a:lnTo>
                  <a:lnTo>
                    <a:pt x="80" y="74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69" y="78"/>
                  </a:lnTo>
                  <a:lnTo>
                    <a:pt x="61" y="80"/>
                  </a:lnTo>
                  <a:lnTo>
                    <a:pt x="50" y="84"/>
                  </a:lnTo>
                  <a:lnTo>
                    <a:pt x="38" y="87"/>
                  </a:lnTo>
                  <a:lnTo>
                    <a:pt x="25" y="92"/>
                  </a:lnTo>
                  <a:lnTo>
                    <a:pt x="12" y="97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1" y="107"/>
                  </a:lnTo>
                  <a:lnTo>
                    <a:pt x="1" y="110"/>
                  </a:lnTo>
                  <a:lnTo>
                    <a:pt x="2" y="114"/>
                  </a:lnTo>
                  <a:lnTo>
                    <a:pt x="15" y="109"/>
                  </a:lnTo>
                  <a:lnTo>
                    <a:pt x="28" y="105"/>
                  </a:lnTo>
                  <a:lnTo>
                    <a:pt x="42" y="100"/>
                  </a:lnTo>
                  <a:lnTo>
                    <a:pt x="56" y="95"/>
                  </a:lnTo>
                  <a:lnTo>
                    <a:pt x="68" y="92"/>
                  </a:lnTo>
                  <a:lnTo>
                    <a:pt x="78" y="89"/>
                  </a:lnTo>
                  <a:lnTo>
                    <a:pt x="84" y="87"/>
                  </a:lnTo>
                  <a:lnTo>
                    <a:pt x="86" y="86"/>
                  </a:lnTo>
                  <a:lnTo>
                    <a:pt x="91" y="83"/>
                  </a:lnTo>
                  <a:lnTo>
                    <a:pt x="94" y="78"/>
                  </a:lnTo>
                  <a:lnTo>
                    <a:pt x="98" y="74"/>
                  </a:lnTo>
                  <a:lnTo>
                    <a:pt x="99" y="70"/>
                  </a:lnTo>
                  <a:lnTo>
                    <a:pt x="100" y="61"/>
                  </a:lnTo>
                  <a:lnTo>
                    <a:pt x="102" y="42"/>
                  </a:lnTo>
                  <a:lnTo>
                    <a:pt x="104" y="25"/>
                  </a:lnTo>
                  <a:lnTo>
                    <a:pt x="106" y="17"/>
                  </a:lnTo>
                  <a:lnTo>
                    <a:pt x="106" y="16"/>
                  </a:lnTo>
                  <a:lnTo>
                    <a:pt x="106" y="15"/>
                  </a:lnTo>
                  <a:lnTo>
                    <a:pt x="106" y="14"/>
                  </a:lnTo>
                  <a:lnTo>
                    <a:pt x="106" y="10"/>
                  </a:lnTo>
                  <a:lnTo>
                    <a:pt x="103" y="7"/>
                  </a:lnTo>
                  <a:lnTo>
                    <a:pt x="102" y="4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91" name="Freeform 137"/>
            <p:cNvSpPr>
              <a:spLocks/>
            </p:cNvSpPr>
            <p:nvPr/>
          </p:nvSpPr>
          <p:spPr bwMode="auto">
            <a:xfrm>
              <a:off x="3421" y="933"/>
              <a:ext cx="53" cy="63"/>
            </a:xfrm>
            <a:custGeom>
              <a:avLst/>
              <a:gdLst>
                <a:gd name="T0" fmla="*/ 0 w 107"/>
                <a:gd name="T1" fmla="*/ 0 h 127"/>
                <a:gd name="T2" fmla="*/ 0 w 107"/>
                <a:gd name="T3" fmla="*/ 0 h 127"/>
                <a:gd name="T4" fmla="*/ 0 w 107"/>
                <a:gd name="T5" fmla="*/ 0 h 127"/>
                <a:gd name="T6" fmla="*/ 0 w 107"/>
                <a:gd name="T7" fmla="*/ 0 h 127"/>
                <a:gd name="T8" fmla="*/ 0 w 107"/>
                <a:gd name="T9" fmla="*/ 0 h 127"/>
                <a:gd name="T10" fmla="*/ 0 w 107"/>
                <a:gd name="T11" fmla="*/ 0 h 127"/>
                <a:gd name="T12" fmla="*/ 0 w 107"/>
                <a:gd name="T13" fmla="*/ 0 h 127"/>
                <a:gd name="T14" fmla="*/ 0 w 107"/>
                <a:gd name="T15" fmla="*/ 0 h 127"/>
                <a:gd name="T16" fmla="*/ 0 w 107"/>
                <a:gd name="T17" fmla="*/ 0 h 127"/>
                <a:gd name="T18" fmla="*/ 0 w 107"/>
                <a:gd name="T19" fmla="*/ 0 h 127"/>
                <a:gd name="T20" fmla="*/ 0 w 107"/>
                <a:gd name="T21" fmla="*/ 0 h 127"/>
                <a:gd name="T22" fmla="*/ 0 w 107"/>
                <a:gd name="T23" fmla="*/ 0 h 127"/>
                <a:gd name="T24" fmla="*/ 0 w 107"/>
                <a:gd name="T25" fmla="*/ 0 h 127"/>
                <a:gd name="T26" fmla="*/ 0 w 107"/>
                <a:gd name="T27" fmla="*/ 0 h 127"/>
                <a:gd name="T28" fmla="*/ 0 w 107"/>
                <a:gd name="T29" fmla="*/ 0 h 127"/>
                <a:gd name="T30" fmla="*/ 0 w 107"/>
                <a:gd name="T31" fmla="*/ 0 h 127"/>
                <a:gd name="T32" fmla="*/ 0 w 107"/>
                <a:gd name="T33" fmla="*/ 0 h 127"/>
                <a:gd name="T34" fmla="*/ 0 w 107"/>
                <a:gd name="T35" fmla="*/ 0 h 127"/>
                <a:gd name="T36" fmla="*/ 0 w 107"/>
                <a:gd name="T37" fmla="*/ 0 h 127"/>
                <a:gd name="T38" fmla="*/ 0 w 107"/>
                <a:gd name="T39" fmla="*/ 0 h 127"/>
                <a:gd name="T40" fmla="*/ 0 w 107"/>
                <a:gd name="T41" fmla="*/ 0 h 127"/>
                <a:gd name="T42" fmla="*/ 0 w 107"/>
                <a:gd name="T43" fmla="*/ 0 h 127"/>
                <a:gd name="T44" fmla="*/ 0 w 107"/>
                <a:gd name="T45" fmla="*/ 0 h 127"/>
                <a:gd name="T46" fmla="*/ 0 w 107"/>
                <a:gd name="T47" fmla="*/ 0 h 127"/>
                <a:gd name="T48" fmla="*/ 0 w 107"/>
                <a:gd name="T49" fmla="*/ 0 h 127"/>
                <a:gd name="T50" fmla="*/ 0 w 107"/>
                <a:gd name="T51" fmla="*/ 0 h 127"/>
                <a:gd name="T52" fmla="*/ 0 w 107"/>
                <a:gd name="T53" fmla="*/ 0 h 127"/>
                <a:gd name="T54" fmla="*/ 0 w 107"/>
                <a:gd name="T55" fmla="*/ 0 h 127"/>
                <a:gd name="T56" fmla="*/ 0 w 107"/>
                <a:gd name="T57" fmla="*/ 0 h 127"/>
                <a:gd name="T58" fmla="*/ 0 w 107"/>
                <a:gd name="T59" fmla="*/ 0 h 127"/>
                <a:gd name="T60" fmla="*/ 0 w 107"/>
                <a:gd name="T61" fmla="*/ 0 h 127"/>
                <a:gd name="T62" fmla="*/ 0 w 107"/>
                <a:gd name="T63" fmla="*/ 0 h 127"/>
                <a:gd name="T64" fmla="*/ 0 w 107"/>
                <a:gd name="T65" fmla="*/ 0 h 127"/>
                <a:gd name="T66" fmla="*/ 0 w 107"/>
                <a:gd name="T67" fmla="*/ 0 h 127"/>
                <a:gd name="T68" fmla="*/ 0 w 107"/>
                <a:gd name="T69" fmla="*/ 0 h 127"/>
                <a:gd name="T70" fmla="*/ 0 w 107"/>
                <a:gd name="T71" fmla="*/ 0 h 127"/>
                <a:gd name="T72" fmla="*/ 0 w 107"/>
                <a:gd name="T73" fmla="*/ 0 h 127"/>
                <a:gd name="T74" fmla="*/ 0 w 107"/>
                <a:gd name="T75" fmla="*/ 0 h 127"/>
                <a:gd name="T76" fmla="*/ 0 w 107"/>
                <a:gd name="T77" fmla="*/ 0 h 127"/>
                <a:gd name="T78" fmla="*/ 0 w 107"/>
                <a:gd name="T79" fmla="*/ 0 h 127"/>
                <a:gd name="T80" fmla="*/ 0 w 107"/>
                <a:gd name="T81" fmla="*/ 0 h 127"/>
                <a:gd name="T82" fmla="*/ 0 w 107"/>
                <a:gd name="T83" fmla="*/ 0 h 127"/>
                <a:gd name="T84" fmla="*/ 0 w 107"/>
                <a:gd name="T85" fmla="*/ 0 h 127"/>
                <a:gd name="T86" fmla="*/ 0 w 107"/>
                <a:gd name="T87" fmla="*/ 0 h 127"/>
                <a:gd name="T88" fmla="*/ 0 w 107"/>
                <a:gd name="T89" fmla="*/ 0 h 127"/>
                <a:gd name="T90" fmla="*/ 0 w 107"/>
                <a:gd name="T91" fmla="*/ 0 h 127"/>
                <a:gd name="T92" fmla="*/ 0 w 107"/>
                <a:gd name="T93" fmla="*/ 0 h 127"/>
                <a:gd name="T94" fmla="*/ 0 w 107"/>
                <a:gd name="T95" fmla="*/ 0 h 127"/>
                <a:gd name="T96" fmla="*/ 0 w 107"/>
                <a:gd name="T97" fmla="*/ 0 h 127"/>
                <a:gd name="T98" fmla="*/ 0 w 107"/>
                <a:gd name="T99" fmla="*/ 0 h 127"/>
                <a:gd name="T100" fmla="*/ 0 w 107"/>
                <a:gd name="T101" fmla="*/ 0 h 127"/>
                <a:gd name="T102" fmla="*/ 0 w 107"/>
                <a:gd name="T103" fmla="*/ 0 h 127"/>
                <a:gd name="T104" fmla="*/ 0 w 107"/>
                <a:gd name="T105" fmla="*/ 0 h 127"/>
                <a:gd name="T106" fmla="*/ 0 w 107"/>
                <a:gd name="T107" fmla="*/ 0 h 127"/>
                <a:gd name="T108" fmla="*/ 0 w 107"/>
                <a:gd name="T109" fmla="*/ 0 h 127"/>
                <a:gd name="T110" fmla="*/ 0 w 107"/>
                <a:gd name="T111" fmla="*/ 0 h 127"/>
                <a:gd name="T112" fmla="*/ 0 w 107"/>
                <a:gd name="T113" fmla="*/ 0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"/>
                <a:gd name="T172" fmla="*/ 0 h 127"/>
                <a:gd name="T173" fmla="*/ 107 w 107"/>
                <a:gd name="T174" fmla="*/ 127 h 1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" h="127">
                  <a:moveTo>
                    <a:pt x="100" y="87"/>
                  </a:moveTo>
                  <a:lnTo>
                    <a:pt x="101" y="78"/>
                  </a:lnTo>
                  <a:lnTo>
                    <a:pt x="104" y="60"/>
                  </a:lnTo>
                  <a:lnTo>
                    <a:pt x="106" y="42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1" y="25"/>
                  </a:lnTo>
                  <a:lnTo>
                    <a:pt x="96" y="21"/>
                  </a:lnTo>
                  <a:lnTo>
                    <a:pt x="89" y="18"/>
                  </a:lnTo>
                  <a:lnTo>
                    <a:pt x="82" y="13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2" y="3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0" y="3"/>
                  </a:lnTo>
                  <a:lnTo>
                    <a:pt x="33" y="4"/>
                  </a:lnTo>
                  <a:lnTo>
                    <a:pt x="24" y="5"/>
                  </a:lnTo>
                  <a:lnTo>
                    <a:pt x="16" y="6"/>
                  </a:lnTo>
                  <a:lnTo>
                    <a:pt x="8" y="8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48" y="28"/>
                  </a:lnTo>
                  <a:lnTo>
                    <a:pt x="56" y="38"/>
                  </a:lnTo>
                  <a:lnTo>
                    <a:pt x="5" y="52"/>
                  </a:lnTo>
                  <a:lnTo>
                    <a:pt x="7" y="72"/>
                  </a:lnTo>
                  <a:lnTo>
                    <a:pt x="9" y="91"/>
                  </a:lnTo>
                  <a:lnTo>
                    <a:pt x="10" y="110"/>
                  </a:lnTo>
                  <a:lnTo>
                    <a:pt x="13" y="127"/>
                  </a:lnTo>
                  <a:lnTo>
                    <a:pt x="25" y="124"/>
                  </a:lnTo>
                  <a:lnTo>
                    <a:pt x="38" y="119"/>
                  </a:lnTo>
                  <a:lnTo>
                    <a:pt x="51" y="114"/>
                  </a:lnTo>
                  <a:lnTo>
                    <a:pt x="63" y="111"/>
                  </a:lnTo>
                  <a:lnTo>
                    <a:pt x="74" y="107"/>
                  </a:lnTo>
                  <a:lnTo>
                    <a:pt x="82" y="105"/>
                  </a:lnTo>
                  <a:lnTo>
                    <a:pt x="86" y="104"/>
                  </a:lnTo>
                  <a:lnTo>
                    <a:pt x="89" y="103"/>
                  </a:lnTo>
                  <a:lnTo>
                    <a:pt x="93" y="101"/>
                  </a:lnTo>
                  <a:lnTo>
                    <a:pt x="97" y="96"/>
                  </a:lnTo>
                  <a:lnTo>
                    <a:pt x="99" y="91"/>
                  </a:ln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6354" name="Rectangle 138"/>
          <p:cNvSpPr>
            <a:spLocks noChangeArrowheads="1"/>
          </p:cNvSpPr>
          <p:nvPr/>
        </p:nvSpPr>
        <p:spPr bwMode="auto">
          <a:xfrm>
            <a:off x="5416550" y="4044950"/>
            <a:ext cx="225425" cy="42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6355" name="Rectangle 139"/>
          <p:cNvSpPr>
            <a:spLocks noChangeArrowheads="1"/>
          </p:cNvSpPr>
          <p:nvPr/>
        </p:nvSpPr>
        <p:spPr bwMode="auto">
          <a:xfrm>
            <a:off x="5346700" y="4075113"/>
            <a:ext cx="368300" cy="58737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56356" name="Group 140"/>
          <p:cNvGrpSpPr>
            <a:grpSpLocks/>
          </p:cNvGrpSpPr>
          <p:nvPr/>
        </p:nvGrpSpPr>
        <p:grpSpPr bwMode="auto">
          <a:xfrm>
            <a:off x="3008313" y="4932363"/>
            <a:ext cx="450850" cy="874712"/>
            <a:chOff x="1895" y="2613"/>
            <a:chExt cx="284" cy="551"/>
          </a:xfrm>
          <a:solidFill>
            <a:schemeClr val="bg1"/>
          </a:solidFill>
        </p:grpSpPr>
        <p:sp>
          <p:nvSpPr>
            <p:cNvPr id="56367" name="Rectangle 141"/>
            <p:cNvSpPr>
              <a:spLocks noChangeArrowheads="1"/>
            </p:cNvSpPr>
            <p:nvPr/>
          </p:nvSpPr>
          <p:spPr bwMode="auto">
            <a:xfrm>
              <a:off x="1895" y="2613"/>
              <a:ext cx="284" cy="5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6368" name="Line 142"/>
            <p:cNvSpPr>
              <a:spLocks noChangeShapeType="1"/>
            </p:cNvSpPr>
            <p:nvPr/>
          </p:nvSpPr>
          <p:spPr bwMode="auto">
            <a:xfrm>
              <a:off x="1900" y="2732"/>
              <a:ext cx="27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69" name="Line 143"/>
            <p:cNvSpPr>
              <a:spLocks noChangeShapeType="1"/>
            </p:cNvSpPr>
            <p:nvPr/>
          </p:nvSpPr>
          <p:spPr bwMode="auto">
            <a:xfrm>
              <a:off x="1900" y="3050"/>
              <a:ext cx="27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6357" name="Litebulb"/>
          <p:cNvSpPr>
            <a:spLocks noEditPoints="1" noChangeArrowheads="1"/>
          </p:cNvSpPr>
          <p:nvPr/>
        </p:nvSpPr>
        <p:spPr bwMode="auto">
          <a:xfrm flipH="1">
            <a:off x="5300663" y="5049838"/>
            <a:ext cx="452437" cy="679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49297" name="Litebulb"/>
          <p:cNvSpPr>
            <a:spLocks noEditPoints="1" noChangeArrowheads="1"/>
          </p:cNvSpPr>
          <p:nvPr/>
        </p:nvSpPr>
        <p:spPr bwMode="auto">
          <a:xfrm flipH="1">
            <a:off x="5314950" y="5056188"/>
            <a:ext cx="428625" cy="673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56359" name="Group 146"/>
          <p:cNvGrpSpPr>
            <a:grpSpLocks/>
          </p:cNvGrpSpPr>
          <p:nvPr/>
        </p:nvGrpSpPr>
        <p:grpSpPr bwMode="auto">
          <a:xfrm>
            <a:off x="5451475" y="5556250"/>
            <a:ext cx="150813" cy="173038"/>
            <a:chOff x="2488" y="2178"/>
            <a:chExt cx="193" cy="219"/>
          </a:xfrm>
        </p:grpSpPr>
        <p:grpSp>
          <p:nvGrpSpPr>
            <p:cNvPr id="56361" name="Group 147"/>
            <p:cNvGrpSpPr>
              <a:grpSpLocks/>
            </p:cNvGrpSpPr>
            <p:nvPr/>
          </p:nvGrpSpPr>
          <p:grpSpPr bwMode="auto">
            <a:xfrm>
              <a:off x="2490" y="2178"/>
              <a:ext cx="191" cy="115"/>
              <a:chOff x="2490" y="2178"/>
              <a:chExt cx="191" cy="115"/>
            </a:xfrm>
          </p:grpSpPr>
          <p:sp>
            <p:nvSpPr>
              <p:cNvPr id="56364" name="Rectangle 148"/>
              <p:cNvSpPr>
                <a:spLocks noChangeArrowheads="1"/>
              </p:cNvSpPr>
              <p:nvPr/>
            </p:nvSpPr>
            <p:spPr bwMode="auto">
              <a:xfrm>
                <a:off x="2491" y="2178"/>
                <a:ext cx="185" cy="1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65" name="Line 149"/>
              <p:cNvSpPr>
                <a:spLocks noChangeShapeType="1"/>
              </p:cNvSpPr>
              <p:nvPr/>
            </p:nvSpPr>
            <p:spPr bwMode="auto">
              <a:xfrm>
                <a:off x="2490" y="2216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6366" name="Line 150"/>
              <p:cNvSpPr>
                <a:spLocks noChangeShapeType="1"/>
              </p:cNvSpPr>
              <p:nvPr/>
            </p:nvSpPr>
            <p:spPr bwMode="auto">
              <a:xfrm>
                <a:off x="2490" y="2255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56362" name="AutoShape 151"/>
            <p:cNvSpPr>
              <a:spLocks noChangeArrowheads="1"/>
            </p:cNvSpPr>
            <p:nvPr/>
          </p:nvSpPr>
          <p:spPr bwMode="auto">
            <a:xfrm flipV="1">
              <a:off x="2488" y="2213"/>
              <a:ext cx="191" cy="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10" y="10800"/>
                  </a:moveTo>
                  <a:cubicBezTo>
                    <a:pt x="9610" y="10142"/>
                    <a:pt x="10142" y="9610"/>
                    <a:pt x="10800" y="9610"/>
                  </a:cubicBezTo>
                  <a:cubicBezTo>
                    <a:pt x="11457" y="9609"/>
                    <a:pt x="11989" y="10142"/>
                    <a:pt x="1199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363" name="Rectangle 152"/>
            <p:cNvSpPr>
              <a:spLocks noChangeArrowheads="1"/>
            </p:cNvSpPr>
            <p:nvPr/>
          </p:nvSpPr>
          <p:spPr bwMode="auto">
            <a:xfrm>
              <a:off x="2562" y="2303"/>
              <a:ext cx="4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56360" name="Rectangle 153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>
                <a:solidFill>
                  <a:srgbClr val="FFFFFF"/>
                </a:solidFill>
              </a:rPr>
              <a:t>Aplicación: </a:t>
            </a:r>
            <a:r>
              <a:rPr lang="es-ES" sz="3200" b="1">
                <a:solidFill>
                  <a:srgbClr val="FFFFFF"/>
                </a:solidFill>
              </a:rPr>
              <a:t>TELEGRAFÍA</a:t>
            </a:r>
            <a:r>
              <a:rPr lang="es-ES" sz="3200" b="1">
                <a:solidFill>
                  <a:srgbClr val="000000"/>
                </a:solidFill>
              </a:rPr>
              <a:t> </a:t>
            </a:r>
            <a:r>
              <a:rPr lang="es-ES" sz="3200" b="1">
                <a:solidFill>
                  <a:srgbClr val="FFFFFF"/>
                </a:solidFill>
              </a:rPr>
              <a:t>CON HILOS</a:t>
            </a:r>
            <a:r>
              <a:rPr lang="es-ES" sz="4400" b="1">
                <a:solidFill>
                  <a:srgbClr val="FFFFFF"/>
                </a:solidFill>
                <a:latin typeface="Arial" charset="0"/>
              </a:rPr>
              <a:t/>
            </a:r>
            <a:br>
              <a:rPr lang="es-ES" sz="4400" b="1">
                <a:solidFill>
                  <a:srgbClr val="FFFFFF"/>
                </a:solidFill>
                <a:latin typeface="Arial" charset="0"/>
              </a:rPr>
            </a:br>
            <a:r>
              <a:rPr lang="es-ES" sz="1800" b="1">
                <a:solidFill>
                  <a:srgbClr val="FFFF00"/>
                </a:solidFill>
              </a:rPr>
              <a:t>SAMUEL MORSE (1791-1872)</a:t>
            </a:r>
            <a:r>
              <a:rPr lang="es-ES" sz="20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es-ES" sz="2000" b="1">
                <a:solidFill>
                  <a:srgbClr val="FFFF00"/>
                </a:solidFill>
                <a:latin typeface="Arial" charset="0"/>
              </a:rPr>
            </a:br>
            <a:endParaRPr lang="es-ES" sz="2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4042611" y="1130969"/>
            <a:ext cx="87830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latin typeface="Calibri" pitchFamily="34" charset="0"/>
                <a:cs typeface="Calibri" pitchFamily="34" charset="0"/>
              </a:rPr>
              <a:t>click</a:t>
            </a:r>
            <a:endParaRPr lang="es-ES_tradnl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2.77778E-6 0.0495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28194 -0.00092 " pathEditMode="relative" ptsTypes="AA">
                                      <p:cBhvr>
                                        <p:cTn id="30" dur="1000" fill="hold"/>
                                        <p:tgtEl>
                                          <p:spTgt spid="49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27778E-6 3.7037E-6 L 0.27881 3.7037E-6 " pathEditMode="relative" ptsTypes="AA">
                                      <p:cBhvr>
                                        <p:cTn id="34" dur="1000" fill="hold"/>
                                        <p:tgtEl>
                                          <p:spTgt spid="49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43" grpId="0" animBg="1"/>
      <p:bldP spid="49243" grpId="1" animBg="1"/>
      <p:bldP spid="49244" grpId="0" animBg="1"/>
      <p:bldP spid="49244" grpId="1" animBg="1"/>
      <p:bldP spid="49297" grpId="0" animBg="1"/>
      <p:bldP spid="49297" grpId="1" animBg="1"/>
      <p:bldP spid="154" grpId="0" animBg="1"/>
      <p:bldP spid="15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30311" y="3014132"/>
            <a:ext cx="4538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hlinkClick r:id="rId2"/>
              </a:rPr>
              <a:t>https://goo.gl/zTZ8oW</a:t>
            </a:r>
            <a:endParaRPr lang="es-ES_tradnl" sz="3200" b="1" dirty="0" smtClean="0"/>
          </a:p>
          <a:p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2314221" y="1625600"/>
            <a:ext cx="475262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>
              <a:lnSpc>
                <a:spcPts val="2000"/>
              </a:lnSpc>
            </a:pPr>
            <a:r>
              <a:rPr lang="es-ES_tradnl" b="1" dirty="0" smtClean="0">
                <a:solidFill>
                  <a:srgbClr val="FFFF00"/>
                </a:solidFill>
              </a:rPr>
              <a:t>Enlace a:</a:t>
            </a:r>
          </a:p>
          <a:p>
            <a:pPr indent="-457200" algn="ctr">
              <a:lnSpc>
                <a:spcPts val="2000"/>
              </a:lnSpc>
            </a:pPr>
            <a:endParaRPr lang="es-ES_tradnl" b="1" dirty="0" smtClean="0">
              <a:solidFill>
                <a:srgbClr val="FFFF00"/>
              </a:solidFill>
            </a:endParaRPr>
          </a:p>
          <a:p>
            <a:pPr indent="-457200" algn="ctr">
              <a:lnSpc>
                <a:spcPts val="2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“</a:t>
            </a:r>
            <a:r>
              <a:rPr lang="es-ES_tradnl" b="1" i="1" dirty="0" smtClean="0">
                <a:solidFill>
                  <a:srgbClr val="FFFFFF"/>
                </a:solidFill>
              </a:rPr>
              <a:t>Electromagnetismo</a:t>
            </a:r>
            <a:r>
              <a:rPr lang="es-ES_tradnl" b="1" dirty="0" smtClean="0">
                <a:solidFill>
                  <a:srgbClr val="FFFFFF"/>
                </a:solidFill>
              </a:rPr>
              <a:t>.</a:t>
            </a:r>
            <a:r>
              <a:rPr lang="es-ES_tradnl" b="1" i="1" dirty="0" smtClean="0">
                <a:solidFill>
                  <a:srgbClr val="FFFFFF"/>
                </a:solidFill>
              </a:rPr>
              <a:t>mp4</a:t>
            </a:r>
            <a:r>
              <a:rPr lang="es-ES_tradnl" b="1" dirty="0" smtClean="0">
                <a:solidFill>
                  <a:srgbClr val="FFFFFF"/>
                </a:solidFill>
              </a:rPr>
              <a:t>”</a:t>
            </a:r>
            <a:endParaRPr lang="es-ES_tradnl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14513"/>
            <a:ext cx="8610600" cy="1647825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bg1"/>
                </a:solidFill>
              </a:rPr>
              <a:t>Julio V. Santos Benito</a:t>
            </a:r>
            <a:br>
              <a:rPr lang="es-ES" b="1" smtClean="0">
                <a:solidFill>
                  <a:schemeClr val="bg1"/>
                </a:solidFill>
              </a:rPr>
            </a:br>
            <a:r>
              <a:rPr lang="es-ES" smtClean="0">
                <a:solidFill>
                  <a:schemeClr val="bg1"/>
                </a:solidFill>
                <a:hlinkClick r:id="rId3"/>
              </a:rPr>
              <a:t>jsb@ua.es</a:t>
            </a:r>
            <a:endParaRPr lang="es-ES" sz="40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322513" y="3867150"/>
            <a:ext cx="4525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rgbClr val="FFFF00"/>
                </a:solidFill>
              </a:rPr>
              <a:t>Departamento de Física Aplicada</a:t>
            </a:r>
            <a:br>
              <a:rPr lang="es-ES" b="1">
                <a:solidFill>
                  <a:srgbClr val="FFFF00"/>
                </a:solidFill>
              </a:rPr>
            </a:br>
            <a:r>
              <a:rPr lang="es-ES" b="1">
                <a:solidFill>
                  <a:srgbClr val="FFFF00"/>
                </a:solidFill>
              </a:rPr>
              <a:t>Universidad de Alicante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319963" y="6205538"/>
            <a:ext cx="152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800" b="1">
                <a:solidFill>
                  <a:srgbClr val="FFFF00"/>
                </a:solidFill>
              </a:rPr>
              <a:t>Octubre/2015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116887" cy="1368425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s-ES" sz="3200" b="1" dirty="0" smtClean="0">
                <a:solidFill>
                  <a:srgbClr val="FFFF00"/>
                </a:solidFill>
                <a:latin typeface="Arial" charset="0"/>
              </a:rPr>
              <a:t>ELECTROMAGNETISMO</a:t>
            </a:r>
            <a:r>
              <a:rPr lang="es-ES" sz="2400" b="1" dirty="0" smtClean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s-ES" sz="2200" b="1" dirty="0" smtClean="0">
                <a:solidFill>
                  <a:schemeClr val="bg1"/>
                </a:solidFill>
                <a:latin typeface="Arial" charset="0"/>
              </a:rPr>
              <a:t>(27 diapositivas)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823912" y="5340350"/>
            <a:ext cx="74628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7. Enlace a: </a:t>
            </a:r>
            <a:r>
              <a:rPr lang="es-ES" b="1" i="1" dirty="0" smtClean="0">
                <a:solidFill>
                  <a:schemeClr val="bg1"/>
                </a:solidFill>
                <a:latin typeface="Arial" charset="0"/>
              </a:rPr>
              <a:t>Electromagnetismo.mp4</a:t>
            </a:r>
            <a:endParaRPr lang="es-ES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6" name="Line 14"/>
          <p:cNvSpPr>
            <a:spLocks noChangeShapeType="1"/>
          </p:cNvSpPr>
          <p:nvPr/>
        </p:nvSpPr>
        <p:spPr bwMode="auto">
          <a:xfrm>
            <a:off x="819150" y="1196975"/>
            <a:ext cx="71755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98500" y="5703888"/>
            <a:ext cx="4679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293688">
              <a:lnSpc>
                <a:spcPct val="120000"/>
              </a:lnSpc>
              <a:buFont typeface="Wingdings" pitchFamily="2" charset="2"/>
              <a:buNone/>
            </a:pPr>
            <a:endParaRPr lang="es-E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42950" y="1450975"/>
            <a:ext cx="7807325" cy="435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ES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EXPERIENCIA DE OERSTED.</a:t>
            </a:r>
            <a:r>
              <a:rPr lang="es-ES_tradnl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355600" indent="-3556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ES_tradnl" b="1" dirty="0">
                <a:solidFill>
                  <a:srgbClr val="FFFFFF"/>
                </a:solidFill>
                <a:latin typeface="Calibri" pitchFamily="34" charset="0"/>
              </a:rPr>
              <a:t> IMANES Y CORRIENTES.</a:t>
            </a:r>
            <a:endParaRPr lang="es-ES_tradnl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355600" indent="-3556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PRODUCCIÓN DE CORRIENTES INDUCIDAS.</a:t>
            </a:r>
          </a:p>
          <a:p>
            <a:pPr marL="355600" indent="-3556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ES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GENERADORES DE CORRIENTE: el alternador.</a:t>
            </a:r>
          </a:p>
          <a:p>
            <a:pPr marL="355600" indent="-3556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ES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SOLENOIDES: el amperímetro. </a:t>
            </a:r>
          </a:p>
          <a:p>
            <a:pPr marL="355600" indent="-3556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s-ES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EL ELECTROIMÁN: aplicaciones.</a:t>
            </a:r>
          </a:p>
          <a:p>
            <a:pPr marL="808038" lvl="1" indent="-350838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s-ES" b="1" dirty="0">
                <a:solidFill>
                  <a:srgbClr val="FFFFFF"/>
                </a:solidFill>
                <a:latin typeface="Calibri" pitchFamily="34" charset="0"/>
              </a:rPr>
              <a:t> El Timbre Eléctrico.</a:t>
            </a:r>
          </a:p>
          <a:p>
            <a:pPr marL="808038" lvl="1" indent="-350838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s-ES" b="1" dirty="0">
                <a:solidFill>
                  <a:srgbClr val="FFFFFF"/>
                </a:solidFill>
                <a:latin typeface="Calibri" pitchFamily="34" charset="0"/>
              </a:rPr>
              <a:t> Grúas Magnéticas. </a:t>
            </a:r>
          </a:p>
          <a:p>
            <a:pPr marL="808038" lvl="1" indent="-350838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s-ES" b="1" dirty="0">
                <a:solidFill>
                  <a:srgbClr val="FFFFFF"/>
                </a:solidFill>
                <a:latin typeface="Calibri" pitchFamily="34" charset="0"/>
              </a:rPr>
              <a:t> Telegrafía con hilos: Morse.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_tradnl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4991100"/>
          </a:xfrm>
        </p:spPr>
        <p:txBody>
          <a:bodyPr/>
          <a:lstStyle/>
          <a:p>
            <a:pPr eaLnBrk="1" hangingPunct="1"/>
            <a:r>
              <a:rPr lang="es-ES" sz="8800" b="1" smtClean="0">
                <a:solidFill>
                  <a:srgbClr val="FFFF66"/>
                </a:solidFill>
              </a:rPr>
              <a:t>1</a:t>
            </a:r>
            <a:r>
              <a:rPr lang="es-ES" sz="6600" b="1" smtClean="0">
                <a:solidFill>
                  <a:srgbClr val="FFFF66"/>
                </a:solidFill>
              </a:rPr>
              <a:t/>
            </a:r>
            <a:br>
              <a:rPr lang="es-ES" sz="6600" b="1" smtClean="0">
                <a:solidFill>
                  <a:srgbClr val="FFFF66"/>
                </a:solidFill>
              </a:rPr>
            </a:br>
            <a:r>
              <a:rPr lang="es-ES" sz="6600" b="1" smtClean="0">
                <a:solidFill>
                  <a:srgbClr val="FFFF66"/>
                </a:solidFill>
              </a:rPr>
              <a:t>EXPERIENCIA</a:t>
            </a:r>
            <a:br>
              <a:rPr lang="es-ES" sz="6600" b="1" smtClean="0">
                <a:solidFill>
                  <a:srgbClr val="FFFF66"/>
                </a:solidFill>
              </a:rPr>
            </a:br>
            <a:r>
              <a:rPr lang="es-ES" sz="6600" b="1" smtClean="0">
                <a:solidFill>
                  <a:srgbClr val="FFFF66"/>
                </a:solidFill>
              </a:rPr>
              <a:t>DE</a:t>
            </a:r>
            <a:br>
              <a:rPr lang="es-ES" sz="6600" b="1" smtClean="0">
                <a:solidFill>
                  <a:srgbClr val="FFFF66"/>
                </a:solidFill>
              </a:rPr>
            </a:br>
            <a:r>
              <a:rPr lang="es-ES" sz="6600" b="1" smtClean="0">
                <a:solidFill>
                  <a:srgbClr val="FFFF66"/>
                </a:solidFill>
              </a:rPr>
              <a:t>OERSTED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"/>
          <p:cNvSpPr/>
          <p:nvPr/>
        </p:nvSpPr>
        <p:spPr>
          <a:xfrm>
            <a:off x="349250" y="285008"/>
            <a:ext cx="8482013" cy="62820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154613" y="1179430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154613" y="1179430"/>
            <a:ext cx="1163637" cy="1163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154613" y="1179430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6" name="Freeform 7"/>
          <p:cNvSpPr>
            <a:spLocks/>
          </p:cNvSpPr>
          <p:nvPr/>
        </p:nvSpPr>
        <p:spPr bwMode="auto">
          <a:xfrm>
            <a:off x="5145088" y="1169905"/>
            <a:ext cx="20637" cy="1173162"/>
          </a:xfrm>
          <a:custGeom>
            <a:avLst/>
            <a:gdLst>
              <a:gd name="T0" fmla="*/ 2147483647 w 20"/>
              <a:gd name="T1" fmla="*/ 2147483647 h 1165"/>
              <a:gd name="T2" fmla="*/ 2147483647 w 20"/>
              <a:gd name="T3" fmla="*/ 2147483647 h 1165"/>
              <a:gd name="T4" fmla="*/ 0 w 20"/>
              <a:gd name="T5" fmla="*/ 2147483647 h 1165"/>
              <a:gd name="T6" fmla="*/ 0 w 20"/>
              <a:gd name="T7" fmla="*/ 0 h 1165"/>
              <a:gd name="T8" fmla="*/ 2147483647 w 20"/>
              <a:gd name="T9" fmla="*/ 0 h 1165"/>
              <a:gd name="T10" fmla="*/ 2147483647 w 20"/>
              <a:gd name="T11" fmla="*/ 2147483647 h 1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65"/>
              <a:gd name="T20" fmla="*/ 20 w 20"/>
              <a:gd name="T21" fmla="*/ 1165 h 1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65">
                <a:moveTo>
                  <a:pt x="20" y="10"/>
                </a:moveTo>
                <a:lnTo>
                  <a:pt x="20" y="1165"/>
                </a:lnTo>
                <a:lnTo>
                  <a:pt x="0" y="1165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237163" y="1261980"/>
            <a:ext cx="1009650" cy="70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8" name="Freeform 9"/>
          <p:cNvSpPr>
            <a:spLocks/>
          </p:cNvSpPr>
          <p:nvPr/>
        </p:nvSpPr>
        <p:spPr bwMode="auto">
          <a:xfrm>
            <a:off x="5226050" y="1250867"/>
            <a:ext cx="20638" cy="708025"/>
          </a:xfrm>
          <a:custGeom>
            <a:avLst/>
            <a:gdLst>
              <a:gd name="T0" fmla="*/ 2147483647 w 20"/>
              <a:gd name="T1" fmla="*/ 2147483647 h 702"/>
              <a:gd name="T2" fmla="*/ 2147483647 w 20"/>
              <a:gd name="T3" fmla="*/ 2147483647 h 702"/>
              <a:gd name="T4" fmla="*/ 0 w 20"/>
              <a:gd name="T5" fmla="*/ 2147483647 h 702"/>
              <a:gd name="T6" fmla="*/ 0 w 20"/>
              <a:gd name="T7" fmla="*/ 0 h 702"/>
              <a:gd name="T8" fmla="*/ 2147483647 w 20"/>
              <a:gd name="T9" fmla="*/ 0 h 702"/>
              <a:gd name="T10" fmla="*/ 2147483647 w 20"/>
              <a:gd name="T11" fmla="*/ 2147483647 h 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702"/>
              <a:gd name="T20" fmla="*/ 20 w 20"/>
              <a:gd name="T21" fmla="*/ 702 h 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702">
                <a:moveTo>
                  <a:pt x="20" y="10"/>
                </a:moveTo>
                <a:lnTo>
                  <a:pt x="20" y="702"/>
                </a:lnTo>
                <a:lnTo>
                  <a:pt x="0" y="702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45088" y="1169905"/>
            <a:ext cx="1184275" cy="1184275"/>
            <a:chOff x="3695" y="769"/>
            <a:chExt cx="1175" cy="1175"/>
          </a:xfrm>
        </p:grpSpPr>
        <p:sp>
          <p:nvSpPr>
            <p:cNvPr id="30774" name="Freeform 11"/>
            <p:cNvSpPr>
              <a:spLocks/>
            </p:cNvSpPr>
            <p:nvPr/>
          </p:nvSpPr>
          <p:spPr bwMode="auto">
            <a:xfrm>
              <a:off x="3695" y="769"/>
              <a:ext cx="1175" cy="1175"/>
            </a:xfrm>
            <a:custGeom>
              <a:avLst/>
              <a:gdLst>
                <a:gd name="T0" fmla="*/ 10 w 1175"/>
                <a:gd name="T1" fmla="*/ 1155 h 1175"/>
                <a:gd name="T2" fmla="*/ 1155 w 1175"/>
                <a:gd name="T3" fmla="*/ 1155 h 1175"/>
                <a:gd name="T4" fmla="*/ 1155 w 1175"/>
                <a:gd name="T5" fmla="*/ 20 h 1175"/>
                <a:gd name="T6" fmla="*/ 10 w 1175"/>
                <a:gd name="T7" fmla="*/ 20 h 1175"/>
                <a:gd name="T8" fmla="*/ 10 w 1175"/>
                <a:gd name="T9" fmla="*/ 0 h 1175"/>
                <a:gd name="T10" fmla="*/ 1175 w 1175"/>
                <a:gd name="T11" fmla="*/ 0 h 1175"/>
                <a:gd name="T12" fmla="*/ 1175 w 1175"/>
                <a:gd name="T13" fmla="*/ 1175 h 1175"/>
                <a:gd name="T14" fmla="*/ 0 w 1175"/>
                <a:gd name="T15" fmla="*/ 1175 h 1175"/>
                <a:gd name="T16" fmla="*/ 0 w 1175"/>
                <a:gd name="T17" fmla="*/ 1165 h 1175"/>
                <a:gd name="T18" fmla="*/ 10 w 1175"/>
                <a:gd name="T19" fmla="*/ 1155 h 1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5"/>
                <a:gd name="T31" fmla="*/ 0 h 1175"/>
                <a:gd name="T32" fmla="*/ 1175 w 1175"/>
                <a:gd name="T33" fmla="*/ 1175 h 1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5" h="1175">
                  <a:moveTo>
                    <a:pt x="10" y="1155"/>
                  </a:moveTo>
                  <a:lnTo>
                    <a:pt x="1155" y="1155"/>
                  </a:lnTo>
                  <a:lnTo>
                    <a:pt x="1155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175" y="0"/>
                  </a:lnTo>
                  <a:lnTo>
                    <a:pt x="1175" y="1175"/>
                  </a:lnTo>
                  <a:lnTo>
                    <a:pt x="0" y="1175"/>
                  </a:lnTo>
                  <a:lnTo>
                    <a:pt x="0" y="1165"/>
                  </a:lnTo>
                  <a:lnTo>
                    <a:pt x="10" y="1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75" name="Freeform 12"/>
            <p:cNvSpPr>
              <a:spLocks/>
            </p:cNvSpPr>
            <p:nvPr/>
          </p:nvSpPr>
          <p:spPr bwMode="auto">
            <a:xfrm>
              <a:off x="3776" y="850"/>
              <a:ext cx="1013" cy="712"/>
            </a:xfrm>
            <a:custGeom>
              <a:avLst/>
              <a:gdLst>
                <a:gd name="T0" fmla="*/ 10 w 1013"/>
                <a:gd name="T1" fmla="*/ 692 h 712"/>
                <a:gd name="T2" fmla="*/ 993 w 1013"/>
                <a:gd name="T3" fmla="*/ 692 h 712"/>
                <a:gd name="T4" fmla="*/ 993 w 1013"/>
                <a:gd name="T5" fmla="*/ 20 h 712"/>
                <a:gd name="T6" fmla="*/ 10 w 1013"/>
                <a:gd name="T7" fmla="*/ 20 h 712"/>
                <a:gd name="T8" fmla="*/ 10 w 1013"/>
                <a:gd name="T9" fmla="*/ 0 h 712"/>
                <a:gd name="T10" fmla="*/ 1013 w 1013"/>
                <a:gd name="T11" fmla="*/ 0 h 712"/>
                <a:gd name="T12" fmla="*/ 1013 w 1013"/>
                <a:gd name="T13" fmla="*/ 712 h 712"/>
                <a:gd name="T14" fmla="*/ 0 w 1013"/>
                <a:gd name="T15" fmla="*/ 712 h 712"/>
                <a:gd name="T16" fmla="*/ 0 w 1013"/>
                <a:gd name="T17" fmla="*/ 702 h 712"/>
                <a:gd name="T18" fmla="*/ 10 w 1013"/>
                <a:gd name="T19" fmla="*/ 692 h 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3"/>
                <a:gd name="T31" fmla="*/ 0 h 712"/>
                <a:gd name="T32" fmla="*/ 1013 w 1013"/>
                <a:gd name="T33" fmla="*/ 712 h 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3" h="712">
                  <a:moveTo>
                    <a:pt x="10" y="692"/>
                  </a:moveTo>
                  <a:lnTo>
                    <a:pt x="993" y="692"/>
                  </a:lnTo>
                  <a:lnTo>
                    <a:pt x="993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13" y="0"/>
                  </a:lnTo>
                  <a:lnTo>
                    <a:pt x="1013" y="712"/>
                  </a:lnTo>
                  <a:lnTo>
                    <a:pt x="0" y="712"/>
                  </a:lnTo>
                  <a:lnTo>
                    <a:pt x="0" y="702"/>
                  </a:lnTo>
                  <a:lnTo>
                    <a:pt x="10" y="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76" name="AutoShape 14"/>
            <p:cNvSpPr>
              <a:spLocks noChangeArrowheads="1"/>
            </p:cNvSpPr>
            <p:nvPr/>
          </p:nvSpPr>
          <p:spPr bwMode="auto">
            <a:xfrm>
              <a:off x="4491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77" name="AutoShape 13"/>
            <p:cNvSpPr>
              <a:spLocks noChangeArrowheads="1"/>
            </p:cNvSpPr>
            <p:nvPr/>
          </p:nvSpPr>
          <p:spPr bwMode="auto">
            <a:xfrm>
              <a:off x="3943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730" name="Freeform 21"/>
          <p:cNvSpPr>
            <a:spLocks/>
          </p:cNvSpPr>
          <p:nvPr/>
        </p:nvSpPr>
        <p:spPr bwMode="auto">
          <a:xfrm rot="5400000" flipH="1">
            <a:off x="-42862" y="3765467"/>
            <a:ext cx="1720850" cy="409575"/>
          </a:xfrm>
          <a:custGeom>
            <a:avLst/>
            <a:gdLst>
              <a:gd name="T0" fmla="*/ 2147483647 w 1084"/>
              <a:gd name="T1" fmla="*/ 2147483647 h 258"/>
              <a:gd name="T2" fmla="*/ 2147483647 w 1084"/>
              <a:gd name="T3" fmla="*/ 2147483647 h 258"/>
              <a:gd name="T4" fmla="*/ 2147483647 w 1084"/>
              <a:gd name="T5" fmla="*/ 0 h 258"/>
              <a:gd name="T6" fmla="*/ 2147483647 w 1084"/>
              <a:gd name="T7" fmla="*/ 2147483647 h 258"/>
              <a:gd name="T8" fmla="*/ 2147483647 w 1084"/>
              <a:gd name="T9" fmla="*/ 2147483647 h 258"/>
              <a:gd name="T10" fmla="*/ 2147483647 w 1084"/>
              <a:gd name="T11" fmla="*/ 2147483647 h 258"/>
              <a:gd name="T12" fmla="*/ 2147483647 w 1084"/>
              <a:gd name="T13" fmla="*/ 0 h 258"/>
              <a:gd name="T14" fmla="*/ 2147483647 w 1084"/>
              <a:gd name="T15" fmla="*/ 2147483647 h 258"/>
              <a:gd name="T16" fmla="*/ 2147483647 w 1084"/>
              <a:gd name="T17" fmla="*/ 2147483647 h 258"/>
              <a:gd name="T18" fmla="*/ 2147483647 w 1084"/>
              <a:gd name="T19" fmla="*/ 2147483647 h 258"/>
              <a:gd name="T20" fmla="*/ 2147483647 w 1084"/>
              <a:gd name="T21" fmla="*/ 0 h 258"/>
              <a:gd name="T22" fmla="*/ 2147483647 w 1084"/>
              <a:gd name="T23" fmla="*/ 2147483647 h 258"/>
              <a:gd name="T24" fmla="*/ 2147483647 w 1084"/>
              <a:gd name="T25" fmla="*/ 0 h 258"/>
              <a:gd name="T26" fmla="*/ 2147483647 w 1084"/>
              <a:gd name="T27" fmla="*/ 2147483647 h 258"/>
              <a:gd name="T28" fmla="*/ 2147483647 w 1084"/>
              <a:gd name="T29" fmla="*/ 2147483647 h 258"/>
              <a:gd name="T30" fmla="*/ 2147483647 w 1084"/>
              <a:gd name="T31" fmla="*/ 2147483647 h 258"/>
              <a:gd name="T32" fmla="*/ 2147483647 w 1084"/>
              <a:gd name="T33" fmla="*/ 0 h 258"/>
              <a:gd name="T34" fmla="*/ 2147483647 w 1084"/>
              <a:gd name="T35" fmla="*/ 2147483647 h 258"/>
              <a:gd name="T36" fmla="*/ 2147483647 w 1084"/>
              <a:gd name="T37" fmla="*/ 2147483647 h 258"/>
              <a:gd name="T38" fmla="*/ 2147483647 w 1084"/>
              <a:gd name="T39" fmla="*/ 2147483647 h 258"/>
              <a:gd name="T40" fmla="*/ 2147483647 w 1084"/>
              <a:gd name="T41" fmla="*/ 0 h 258"/>
              <a:gd name="T42" fmla="*/ 2147483647 w 1084"/>
              <a:gd name="T43" fmla="*/ 2147483647 h 258"/>
              <a:gd name="T44" fmla="*/ 2147483647 w 1084"/>
              <a:gd name="T45" fmla="*/ 2147483647 h 258"/>
              <a:gd name="T46" fmla="*/ 2147483647 w 1084"/>
              <a:gd name="T47" fmla="*/ 2147483647 h 258"/>
              <a:gd name="T48" fmla="*/ 2147483647 w 1084"/>
              <a:gd name="T49" fmla="*/ 2147483647 h 258"/>
              <a:gd name="T50" fmla="*/ 2147483647 w 1084"/>
              <a:gd name="T51" fmla="*/ 2147483647 h 258"/>
              <a:gd name="T52" fmla="*/ 2147483647 w 1084"/>
              <a:gd name="T53" fmla="*/ 2147483647 h 258"/>
              <a:gd name="T54" fmla="*/ 2147483647 w 1084"/>
              <a:gd name="T55" fmla="*/ 2147483647 h 258"/>
              <a:gd name="T56" fmla="*/ 2147483647 w 1084"/>
              <a:gd name="T57" fmla="*/ 2147483647 h 258"/>
              <a:gd name="T58" fmla="*/ 2147483647 w 1084"/>
              <a:gd name="T59" fmla="*/ 2147483647 h 258"/>
              <a:gd name="T60" fmla="*/ 2147483647 w 1084"/>
              <a:gd name="T61" fmla="*/ 2147483647 h 258"/>
              <a:gd name="T62" fmla="*/ 2147483647 w 1084"/>
              <a:gd name="T63" fmla="*/ 2147483647 h 258"/>
              <a:gd name="T64" fmla="*/ 2147483647 w 1084"/>
              <a:gd name="T65" fmla="*/ 2147483647 h 258"/>
              <a:gd name="T66" fmla="*/ 2147483647 w 1084"/>
              <a:gd name="T67" fmla="*/ 2147483647 h 258"/>
              <a:gd name="T68" fmla="*/ 2147483647 w 1084"/>
              <a:gd name="T69" fmla="*/ 2147483647 h 258"/>
              <a:gd name="T70" fmla="*/ 2147483647 w 1084"/>
              <a:gd name="T71" fmla="*/ 2147483647 h 258"/>
              <a:gd name="T72" fmla="*/ 2147483647 w 1084"/>
              <a:gd name="T73" fmla="*/ 2147483647 h 258"/>
              <a:gd name="T74" fmla="*/ 2147483647 w 1084"/>
              <a:gd name="T75" fmla="*/ 2147483647 h 258"/>
              <a:gd name="T76" fmla="*/ 2147483647 w 1084"/>
              <a:gd name="T77" fmla="*/ 2147483647 h 258"/>
              <a:gd name="T78" fmla="*/ 2147483647 w 1084"/>
              <a:gd name="T79" fmla="*/ 2147483647 h 258"/>
              <a:gd name="T80" fmla="*/ 2147483647 w 1084"/>
              <a:gd name="T81" fmla="*/ 2147483647 h 258"/>
              <a:gd name="T82" fmla="*/ 2147483647 w 1084"/>
              <a:gd name="T83" fmla="*/ 2147483647 h 258"/>
              <a:gd name="T84" fmla="*/ 2147483647 w 1084"/>
              <a:gd name="T85" fmla="*/ 2147483647 h 258"/>
              <a:gd name="T86" fmla="*/ 2147483647 w 1084"/>
              <a:gd name="T87" fmla="*/ 2147483647 h 258"/>
              <a:gd name="T88" fmla="*/ 2147483647 w 1084"/>
              <a:gd name="T89" fmla="*/ 2147483647 h 258"/>
              <a:gd name="T90" fmla="*/ 0 w 1084"/>
              <a:gd name="T91" fmla="*/ 2147483647 h 258"/>
              <a:gd name="T92" fmla="*/ 2147483647 w 1084"/>
              <a:gd name="T93" fmla="*/ 2147483647 h 2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4"/>
              <a:gd name="T142" fmla="*/ 0 h 258"/>
              <a:gd name="T143" fmla="*/ 1084 w 1084"/>
              <a:gd name="T144" fmla="*/ 258 h 2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4" h="258">
                <a:moveTo>
                  <a:pt x="16" y="122"/>
                </a:moveTo>
                <a:lnTo>
                  <a:pt x="35" y="197"/>
                </a:lnTo>
                <a:lnTo>
                  <a:pt x="85" y="0"/>
                </a:lnTo>
                <a:lnTo>
                  <a:pt x="135" y="197"/>
                </a:lnTo>
                <a:lnTo>
                  <a:pt x="188" y="4"/>
                </a:lnTo>
                <a:lnTo>
                  <a:pt x="238" y="197"/>
                </a:lnTo>
                <a:lnTo>
                  <a:pt x="288" y="0"/>
                </a:lnTo>
                <a:lnTo>
                  <a:pt x="338" y="197"/>
                </a:lnTo>
                <a:lnTo>
                  <a:pt x="384" y="4"/>
                </a:lnTo>
                <a:lnTo>
                  <a:pt x="438" y="197"/>
                </a:lnTo>
                <a:lnTo>
                  <a:pt x="492" y="0"/>
                </a:lnTo>
                <a:lnTo>
                  <a:pt x="542" y="197"/>
                </a:lnTo>
                <a:lnTo>
                  <a:pt x="592" y="0"/>
                </a:lnTo>
                <a:lnTo>
                  <a:pt x="642" y="197"/>
                </a:lnTo>
                <a:lnTo>
                  <a:pt x="696" y="4"/>
                </a:lnTo>
                <a:lnTo>
                  <a:pt x="746" y="197"/>
                </a:lnTo>
                <a:lnTo>
                  <a:pt x="796" y="0"/>
                </a:lnTo>
                <a:lnTo>
                  <a:pt x="846" y="197"/>
                </a:lnTo>
                <a:lnTo>
                  <a:pt x="892" y="4"/>
                </a:lnTo>
                <a:lnTo>
                  <a:pt x="946" y="197"/>
                </a:lnTo>
                <a:lnTo>
                  <a:pt x="999" y="0"/>
                </a:lnTo>
                <a:lnTo>
                  <a:pt x="1049" y="197"/>
                </a:lnTo>
                <a:lnTo>
                  <a:pt x="1069" y="133"/>
                </a:lnTo>
                <a:lnTo>
                  <a:pt x="1084" y="133"/>
                </a:lnTo>
                <a:lnTo>
                  <a:pt x="1046" y="254"/>
                </a:lnTo>
                <a:lnTo>
                  <a:pt x="999" y="61"/>
                </a:lnTo>
                <a:lnTo>
                  <a:pt x="949" y="254"/>
                </a:lnTo>
                <a:lnTo>
                  <a:pt x="896" y="57"/>
                </a:lnTo>
                <a:lnTo>
                  <a:pt x="846" y="258"/>
                </a:lnTo>
                <a:lnTo>
                  <a:pt x="796" y="61"/>
                </a:lnTo>
                <a:lnTo>
                  <a:pt x="746" y="258"/>
                </a:lnTo>
                <a:lnTo>
                  <a:pt x="692" y="57"/>
                </a:lnTo>
                <a:lnTo>
                  <a:pt x="638" y="254"/>
                </a:lnTo>
                <a:lnTo>
                  <a:pt x="592" y="61"/>
                </a:lnTo>
                <a:lnTo>
                  <a:pt x="542" y="258"/>
                </a:lnTo>
                <a:lnTo>
                  <a:pt x="492" y="61"/>
                </a:lnTo>
                <a:lnTo>
                  <a:pt x="442" y="254"/>
                </a:lnTo>
                <a:lnTo>
                  <a:pt x="388" y="57"/>
                </a:lnTo>
                <a:lnTo>
                  <a:pt x="338" y="258"/>
                </a:lnTo>
                <a:lnTo>
                  <a:pt x="288" y="61"/>
                </a:lnTo>
                <a:lnTo>
                  <a:pt x="238" y="258"/>
                </a:lnTo>
                <a:lnTo>
                  <a:pt x="185" y="57"/>
                </a:lnTo>
                <a:lnTo>
                  <a:pt x="131" y="254"/>
                </a:lnTo>
                <a:lnTo>
                  <a:pt x="85" y="61"/>
                </a:lnTo>
                <a:lnTo>
                  <a:pt x="35" y="258"/>
                </a:lnTo>
                <a:lnTo>
                  <a:pt x="0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>
            <a:off x="3022600" y="2154155"/>
            <a:ext cx="2432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 flipH="1">
            <a:off x="804863" y="5365667"/>
            <a:ext cx="7470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 flipV="1">
            <a:off x="804863" y="2154155"/>
            <a:ext cx="0" cy="954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>
            <a:off x="804863" y="2154155"/>
            <a:ext cx="1652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6018213" y="2154155"/>
            <a:ext cx="225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 flipV="1">
            <a:off x="804863" y="4819567"/>
            <a:ext cx="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7" name="Oval 31"/>
          <p:cNvSpPr>
            <a:spLocks noChangeArrowheads="1"/>
          </p:cNvSpPr>
          <p:nvPr/>
        </p:nvSpPr>
        <p:spPr bwMode="auto">
          <a:xfrm>
            <a:off x="5435600" y="2130342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8" name="Oval 32"/>
          <p:cNvSpPr>
            <a:spLocks noChangeArrowheads="1"/>
          </p:cNvSpPr>
          <p:nvPr/>
        </p:nvSpPr>
        <p:spPr bwMode="auto">
          <a:xfrm>
            <a:off x="5983288" y="2130342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9" name="Rectangle 33"/>
          <p:cNvSpPr>
            <a:spLocks noChangeArrowheads="1"/>
          </p:cNvSpPr>
          <p:nvPr/>
        </p:nvSpPr>
        <p:spPr bwMode="auto">
          <a:xfrm>
            <a:off x="5638800" y="2009692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 b="1">
                <a:solidFill>
                  <a:srgbClr val="000000"/>
                </a:solidFill>
                <a:latin typeface="Times New Roman"/>
              </a:rPr>
              <a:t>A</a:t>
            </a:r>
            <a:endParaRPr lang="es-ES" b="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" name="78 Grupo"/>
          <p:cNvGrpSpPr/>
          <p:nvPr/>
        </p:nvGrpSpPr>
        <p:grpSpPr>
          <a:xfrm>
            <a:off x="7927975" y="3736892"/>
            <a:ext cx="666750" cy="114300"/>
            <a:chOff x="7927975" y="3736892"/>
            <a:chExt cx="666750" cy="114300"/>
          </a:xfrm>
        </p:grpSpPr>
        <p:sp>
          <p:nvSpPr>
            <p:cNvPr id="30740" name="Line 34"/>
            <p:cNvSpPr>
              <a:spLocks noChangeShapeType="1"/>
            </p:cNvSpPr>
            <p:nvPr/>
          </p:nvSpPr>
          <p:spPr bwMode="auto">
            <a:xfrm>
              <a:off x="7927975" y="3736892"/>
              <a:ext cx="666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41" name="Line 35"/>
            <p:cNvSpPr>
              <a:spLocks noChangeShapeType="1"/>
            </p:cNvSpPr>
            <p:nvPr/>
          </p:nvSpPr>
          <p:spPr bwMode="auto">
            <a:xfrm>
              <a:off x="8099425" y="3851192"/>
              <a:ext cx="3238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742" name="Line 36"/>
          <p:cNvSpPr>
            <a:spLocks noChangeShapeType="1"/>
          </p:cNvSpPr>
          <p:nvPr/>
        </p:nvSpPr>
        <p:spPr bwMode="auto">
          <a:xfrm>
            <a:off x="8270875" y="2155742"/>
            <a:ext cx="0" cy="158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43" name="Line 37"/>
          <p:cNvSpPr>
            <a:spLocks noChangeShapeType="1"/>
          </p:cNvSpPr>
          <p:nvPr/>
        </p:nvSpPr>
        <p:spPr bwMode="auto">
          <a:xfrm>
            <a:off x="8270875" y="3851192"/>
            <a:ext cx="0" cy="1504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3" name="Line 44"/>
          <p:cNvSpPr>
            <a:spLocks noChangeShapeType="1"/>
          </p:cNvSpPr>
          <p:nvPr/>
        </p:nvSpPr>
        <p:spPr bwMode="auto">
          <a:xfrm flipH="1">
            <a:off x="5718174" y="1621630"/>
            <a:ext cx="277813" cy="2547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69" name="Line 55"/>
          <p:cNvSpPr>
            <a:spLocks noChangeShapeType="1"/>
          </p:cNvSpPr>
          <p:nvPr/>
        </p:nvSpPr>
        <p:spPr bwMode="auto">
          <a:xfrm rot="2940000">
            <a:off x="5573763" y="1591305"/>
            <a:ext cx="280277" cy="2281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47" name="Rectangle 39"/>
          <p:cNvSpPr>
            <a:spLocks noChangeArrowheads="1"/>
          </p:cNvSpPr>
          <p:nvPr/>
        </p:nvSpPr>
        <p:spPr bwMode="auto">
          <a:xfrm>
            <a:off x="5662612" y="1244517"/>
            <a:ext cx="9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Times New Roman"/>
              </a:rPr>
              <a:t>0</a:t>
            </a:r>
            <a:endParaRPr lang="es-ES" sz="16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364163" y="1358024"/>
            <a:ext cx="700087" cy="544512"/>
            <a:chOff x="4627" y="510"/>
            <a:chExt cx="525" cy="408"/>
          </a:xfrm>
        </p:grpSpPr>
        <p:sp>
          <p:nvSpPr>
            <p:cNvPr id="30764" name="Freeform 41"/>
            <p:cNvSpPr>
              <a:spLocks/>
            </p:cNvSpPr>
            <p:nvPr/>
          </p:nvSpPr>
          <p:spPr bwMode="auto">
            <a:xfrm>
              <a:off x="4627" y="682"/>
              <a:ext cx="38" cy="24"/>
            </a:xfrm>
            <a:custGeom>
              <a:avLst/>
              <a:gdLst>
                <a:gd name="T0" fmla="*/ 2 w 50"/>
                <a:gd name="T1" fmla="*/ 0 h 31"/>
                <a:gd name="T2" fmla="*/ 2 w 50"/>
                <a:gd name="T3" fmla="*/ 2 h 31"/>
                <a:gd name="T4" fmla="*/ 2 w 50"/>
                <a:gd name="T5" fmla="*/ 2 h 31"/>
                <a:gd name="T6" fmla="*/ 0 w 50"/>
                <a:gd name="T7" fmla="*/ 0 h 31"/>
                <a:gd name="T8" fmla="*/ 2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20" y="0"/>
                  </a:moveTo>
                  <a:lnTo>
                    <a:pt x="50" y="31"/>
                  </a:lnTo>
                  <a:lnTo>
                    <a:pt x="30" y="31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65" name="Freeform 42"/>
            <p:cNvSpPr>
              <a:spLocks/>
            </p:cNvSpPr>
            <p:nvPr/>
          </p:nvSpPr>
          <p:spPr bwMode="auto">
            <a:xfrm>
              <a:off x="5114" y="690"/>
              <a:ext cx="38" cy="31"/>
            </a:xfrm>
            <a:custGeom>
              <a:avLst/>
              <a:gdLst>
                <a:gd name="T0" fmla="*/ 0 w 50"/>
                <a:gd name="T1" fmla="*/ 2 h 41"/>
                <a:gd name="T2" fmla="*/ 2 w 50"/>
                <a:gd name="T3" fmla="*/ 0 h 41"/>
                <a:gd name="T4" fmla="*/ 2 w 50"/>
                <a:gd name="T5" fmla="*/ 0 h 41"/>
                <a:gd name="T6" fmla="*/ 2 w 50"/>
                <a:gd name="T7" fmla="*/ 2 h 41"/>
                <a:gd name="T8" fmla="*/ 0 w 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1"/>
                <a:gd name="T17" fmla="*/ 50 w 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1">
                  <a:moveTo>
                    <a:pt x="0" y="41"/>
                  </a:moveTo>
                  <a:lnTo>
                    <a:pt x="30" y="0"/>
                  </a:lnTo>
                  <a:lnTo>
                    <a:pt x="50" y="0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66" name="Arc 43"/>
            <p:cNvSpPr>
              <a:spLocks/>
            </p:cNvSpPr>
            <p:nvPr/>
          </p:nvSpPr>
          <p:spPr bwMode="auto">
            <a:xfrm rot="-2565060">
              <a:off x="4685" y="510"/>
              <a:ext cx="416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67" name="Line 44"/>
            <p:cNvSpPr>
              <a:spLocks noChangeShapeType="1"/>
            </p:cNvSpPr>
            <p:nvPr/>
          </p:nvSpPr>
          <p:spPr bwMode="auto">
            <a:xfrm>
              <a:off x="4887" y="599"/>
              <a:ext cx="0" cy="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752" name="Oval 20"/>
          <p:cNvSpPr>
            <a:spLocks noChangeArrowheads="1"/>
          </p:cNvSpPr>
          <p:nvPr/>
        </p:nvSpPr>
        <p:spPr bwMode="auto">
          <a:xfrm flipH="1">
            <a:off x="5689600" y="1839830"/>
            <a:ext cx="55563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" name="53 Grupo"/>
          <p:cNvGrpSpPr>
            <a:grpSpLocks/>
          </p:cNvGrpSpPr>
          <p:nvPr/>
        </p:nvGrpSpPr>
        <p:grpSpPr bwMode="auto">
          <a:xfrm>
            <a:off x="3570288" y="420605"/>
            <a:ext cx="684212" cy="1397000"/>
            <a:chOff x="3737929" y="55503"/>
            <a:chExt cx="684212" cy="1397000"/>
          </a:xfrm>
        </p:grpSpPr>
        <p:sp>
          <p:nvSpPr>
            <p:cNvPr id="53" name="52 Forma libre"/>
            <p:cNvSpPr/>
            <p:nvPr/>
          </p:nvSpPr>
          <p:spPr>
            <a:xfrm>
              <a:off x="3853816" y="295215"/>
              <a:ext cx="407988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6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30759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30760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30761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62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63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cxnSp>
        <p:nvCxnSpPr>
          <p:cNvPr id="52" name="51 Conector recto de flecha"/>
          <p:cNvCxnSpPr/>
          <p:nvPr/>
        </p:nvCxnSpPr>
        <p:spPr>
          <a:xfrm>
            <a:off x="4175125" y="1190542"/>
            <a:ext cx="947738" cy="2603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Elipse"/>
          <p:cNvSpPr/>
          <p:nvPr/>
        </p:nvSpPr>
        <p:spPr>
          <a:xfrm flipH="1">
            <a:off x="5429250" y="2131930"/>
            <a:ext cx="61913" cy="61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 flipH="1">
            <a:off x="5984875" y="2128755"/>
            <a:ext cx="61913" cy="650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7" name="61 Grupo"/>
          <p:cNvGrpSpPr/>
          <p:nvPr/>
        </p:nvGrpSpPr>
        <p:grpSpPr>
          <a:xfrm>
            <a:off x="2120768" y="992938"/>
            <a:ext cx="926431" cy="811316"/>
            <a:chOff x="1819740" y="3868968"/>
            <a:chExt cx="926431" cy="811316"/>
          </a:xfrm>
        </p:grpSpPr>
        <p:grpSp>
          <p:nvGrpSpPr>
            <p:cNvPr id="8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62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63" name="62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" name="60 CuadroTexto"/>
            <p:cNvSpPr txBox="1"/>
            <p:nvPr/>
          </p:nvSpPr>
          <p:spPr>
            <a:xfrm rot="20353996">
              <a:off x="1819740" y="386896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9" name="56 Grupo"/>
          <p:cNvGrpSpPr/>
          <p:nvPr/>
        </p:nvGrpSpPr>
        <p:grpSpPr>
          <a:xfrm>
            <a:off x="2490318" y="1897187"/>
            <a:ext cx="522287" cy="363538"/>
            <a:chOff x="3262313" y="1657350"/>
            <a:chExt cx="522287" cy="363538"/>
          </a:xfrm>
          <a:solidFill>
            <a:schemeClr val="accent3"/>
          </a:solidFill>
        </p:grpSpPr>
        <p:sp>
          <p:nvSpPr>
            <p:cNvPr id="72" name="71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76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7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2" name="54 Grupo"/>
          <p:cNvGrpSpPr/>
          <p:nvPr/>
        </p:nvGrpSpPr>
        <p:grpSpPr>
          <a:xfrm>
            <a:off x="2424902" y="1782615"/>
            <a:ext cx="552828" cy="357188"/>
            <a:chOff x="2269079" y="1233404"/>
            <a:chExt cx="552828" cy="357188"/>
          </a:xfrm>
          <a:solidFill>
            <a:schemeClr val="accent3"/>
          </a:solidFill>
        </p:grpSpPr>
        <p:sp>
          <p:nvSpPr>
            <p:cNvPr id="65" name="64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67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30750" name="Oval 28"/>
          <p:cNvSpPr>
            <a:spLocks noChangeArrowheads="1"/>
          </p:cNvSpPr>
          <p:nvPr/>
        </p:nvSpPr>
        <p:spPr bwMode="auto">
          <a:xfrm>
            <a:off x="2420938" y="2076367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51" name="Oval 29"/>
          <p:cNvSpPr>
            <a:spLocks noChangeArrowheads="1"/>
          </p:cNvSpPr>
          <p:nvPr/>
        </p:nvSpPr>
        <p:spPr bwMode="auto">
          <a:xfrm>
            <a:off x="2965450" y="2076367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5" name="89 Grupo"/>
          <p:cNvGrpSpPr/>
          <p:nvPr/>
        </p:nvGrpSpPr>
        <p:grpSpPr>
          <a:xfrm>
            <a:off x="4317823" y="3523406"/>
            <a:ext cx="381000" cy="2895600"/>
            <a:chOff x="4329113" y="2248347"/>
            <a:chExt cx="381000" cy="2895600"/>
          </a:xfrm>
        </p:grpSpPr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4329113" y="2248347"/>
              <a:ext cx="381000" cy="2895600"/>
              <a:chOff x="2304" y="1584"/>
              <a:chExt cx="240" cy="1824"/>
            </a:xfrm>
          </p:grpSpPr>
          <p:sp>
            <p:nvSpPr>
              <p:cNvPr id="87" name="AutoShape 5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88" name="AutoShape 54"/>
              <p:cNvSpPr>
                <a:spLocks noChangeArrowheads="1"/>
              </p:cNvSpPr>
              <p:nvPr/>
            </p:nvSpPr>
            <p:spPr bwMode="auto">
              <a:xfrm flipV="1">
                <a:off x="2304" y="2496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89" name="Oval 45"/>
            <p:cNvSpPr>
              <a:spLocks noChangeArrowheads="1"/>
            </p:cNvSpPr>
            <p:nvPr/>
          </p:nvSpPr>
          <p:spPr bwMode="auto">
            <a:xfrm>
              <a:off x="4467225" y="3640584"/>
              <a:ext cx="106363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7" name="90 Grupo"/>
          <p:cNvGrpSpPr/>
          <p:nvPr/>
        </p:nvGrpSpPr>
        <p:grpSpPr>
          <a:xfrm>
            <a:off x="3071813" y="4792580"/>
            <a:ext cx="2895600" cy="381000"/>
            <a:chOff x="3071813" y="4792580"/>
            <a:chExt cx="2895600" cy="381000"/>
          </a:xfrm>
        </p:grpSpPr>
        <p:grpSp>
          <p:nvGrpSpPr>
            <p:cNvPr id="18" name="Group 52"/>
            <p:cNvGrpSpPr>
              <a:grpSpLocks/>
            </p:cNvGrpSpPr>
            <p:nvPr/>
          </p:nvGrpSpPr>
          <p:grpSpPr bwMode="auto">
            <a:xfrm rot="-5400000">
              <a:off x="4329113" y="3535280"/>
              <a:ext cx="381000" cy="2895600"/>
              <a:chOff x="2304" y="1584"/>
              <a:chExt cx="240" cy="1824"/>
            </a:xfrm>
          </p:grpSpPr>
          <p:sp>
            <p:nvSpPr>
              <p:cNvPr id="30770" name="AutoShape 5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30771" name="AutoShape 54"/>
              <p:cNvSpPr>
                <a:spLocks noChangeArrowheads="1"/>
              </p:cNvSpPr>
              <p:nvPr/>
            </p:nvSpPr>
            <p:spPr bwMode="auto">
              <a:xfrm flipV="1">
                <a:off x="2304" y="2496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30749" name="Oval 45"/>
            <p:cNvSpPr>
              <a:spLocks noChangeArrowheads="1"/>
            </p:cNvSpPr>
            <p:nvPr/>
          </p:nvSpPr>
          <p:spPr bwMode="auto">
            <a:xfrm>
              <a:off x="4467225" y="4927517"/>
              <a:ext cx="106363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80" name="79 Grupo"/>
          <p:cNvGrpSpPr/>
          <p:nvPr/>
        </p:nvGrpSpPr>
        <p:grpSpPr>
          <a:xfrm>
            <a:off x="7172694" y="5815323"/>
            <a:ext cx="1497295" cy="577608"/>
            <a:chOff x="7800941" y="5453350"/>
            <a:chExt cx="1497295" cy="577608"/>
          </a:xfrm>
          <a:solidFill>
            <a:srgbClr val="FFFF00"/>
          </a:solidFill>
        </p:grpSpPr>
        <p:sp>
          <p:nvSpPr>
            <p:cNvPr id="81" name="80 Rectángulo"/>
            <p:cNvSpPr/>
            <p:nvPr/>
          </p:nvSpPr>
          <p:spPr>
            <a:xfrm>
              <a:off x="7863581" y="5453350"/>
              <a:ext cx="1434655" cy="577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sp>
          <p:nvSpPr>
            <p:cNvPr id="82" name="81 CuadroTexto"/>
            <p:cNvSpPr txBox="1"/>
            <p:nvPr/>
          </p:nvSpPr>
          <p:spPr>
            <a:xfrm>
              <a:off x="7800941" y="5475111"/>
              <a:ext cx="1129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400" b="1" dirty="0" smtClean="0">
                  <a:latin typeface="Calibri" pitchFamily="34" charset="0"/>
                  <a:cs typeface="Calibri" pitchFamily="34" charset="0"/>
                </a:rPr>
                <a:t>Diapositiva siguiente</a:t>
              </a:r>
            </a:p>
          </p:txBody>
        </p:sp>
      </p:grpSp>
      <p:sp>
        <p:nvSpPr>
          <p:cNvPr id="83" name="82 Triángulo isósceles">
            <a:hlinkClick r:id="" action="ppaction://hlinkshowjump?jump=nextslide"/>
          </p:cNvPr>
          <p:cNvSpPr/>
          <p:nvPr/>
        </p:nvSpPr>
        <p:spPr>
          <a:xfrm rot="5400000">
            <a:off x="8197827" y="5944905"/>
            <a:ext cx="327378" cy="31608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73" grpId="0" animBg="1"/>
      <p:bldP spid="30773" grpId="1" animBg="1"/>
      <p:bldP spid="30773" grpId="2" animBg="1"/>
      <p:bldP spid="30769" grpId="0" animBg="1"/>
      <p:bldP spid="30769" grpId="1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Rectángulo"/>
          <p:cNvSpPr/>
          <p:nvPr/>
        </p:nvSpPr>
        <p:spPr>
          <a:xfrm>
            <a:off x="349250" y="285008"/>
            <a:ext cx="8482013" cy="62820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1947553" y="2648197"/>
            <a:ext cx="54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00A479"/>
                </a:solidFill>
                <a:latin typeface="Calibri" pitchFamily="34" charset="0"/>
                <a:cs typeface="Calibri" pitchFamily="34" charset="0"/>
              </a:rPr>
              <a:t>…las desviaciones del imán se producen en sentido contrario al anterior.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154613" y="1179430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154613" y="1179430"/>
            <a:ext cx="1163637" cy="1163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154613" y="1179430"/>
            <a:ext cx="1184275" cy="1184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6" name="Freeform 7"/>
          <p:cNvSpPr>
            <a:spLocks/>
          </p:cNvSpPr>
          <p:nvPr/>
        </p:nvSpPr>
        <p:spPr bwMode="auto">
          <a:xfrm>
            <a:off x="5145088" y="1169905"/>
            <a:ext cx="20637" cy="1173162"/>
          </a:xfrm>
          <a:custGeom>
            <a:avLst/>
            <a:gdLst>
              <a:gd name="T0" fmla="*/ 2147483647 w 20"/>
              <a:gd name="T1" fmla="*/ 2147483647 h 1165"/>
              <a:gd name="T2" fmla="*/ 2147483647 w 20"/>
              <a:gd name="T3" fmla="*/ 2147483647 h 1165"/>
              <a:gd name="T4" fmla="*/ 0 w 20"/>
              <a:gd name="T5" fmla="*/ 2147483647 h 1165"/>
              <a:gd name="T6" fmla="*/ 0 w 20"/>
              <a:gd name="T7" fmla="*/ 0 h 1165"/>
              <a:gd name="T8" fmla="*/ 2147483647 w 20"/>
              <a:gd name="T9" fmla="*/ 0 h 1165"/>
              <a:gd name="T10" fmla="*/ 2147483647 w 20"/>
              <a:gd name="T11" fmla="*/ 2147483647 h 1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65"/>
              <a:gd name="T20" fmla="*/ 20 w 20"/>
              <a:gd name="T21" fmla="*/ 1165 h 11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65">
                <a:moveTo>
                  <a:pt x="20" y="10"/>
                </a:moveTo>
                <a:lnTo>
                  <a:pt x="20" y="1165"/>
                </a:lnTo>
                <a:lnTo>
                  <a:pt x="0" y="1165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237163" y="1261980"/>
            <a:ext cx="1009650" cy="706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28" name="Freeform 9"/>
          <p:cNvSpPr>
            <a:spLocks/>
          </p:cNvSpPr>
          <p:nvPr/>
        </p:nvSpPr>
        <p:spPr bwMode="auto">
          <a:xfrm>
            <a:off x="5226050" y="1250867"/>
            <a:ext cx="20638" cy="708025"/>
          </a:xfrm>
          <a:custGeom>
            <a:avLst/>
            <a:gdLst>
              <a:gd name="T0" fmla="*/ 2147483647 w 20"/>
              <a:gd name="T1" fmla="*/ 2147483647 h 702"/>
              <a:gd name="T2" fmla="*/ 2147483647 w 20"/>
              <a:gd name="T3" fmla="*/ 2147483647 h 702"/>
              <a:gd name="T4" fmla="*/ 0 w 20"/>
              <a:gd name="T5" fmla="*/ 2147483647 h 702"/>
              <a:gd name="T6" fmla="*/ 0 w 20"/>
              <a:gd name="T7" fmla="*/ 0 h 702"/>
              <a:gd name="T8" fmla="*/ 2147483647 w 20"/>
              <a:gd name="T9" fmla="*/ 0 h 702"/>
              <a:gd name="T10" fmla="*/ 2147483647 w 20"/>
              <a:gd name="T11" fmla="*/ 2147483647 h 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702"/>
              <a:gd name="T20" fmla="*/ 20 w 20"/>
              <a:gd name="T21" fmla="*/ 702 h 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702">
                <a:moveTo>
                  <a:pt x="20" y="10"/>
                </a:moveTo>
                <a:lnTo>
                  <a:pt x="20" y="702"/>
                </a:lnTo>
                <a:lnTo>
                  <a:pt x="0" y="702"/>
                </a:lnTo>
                <a:lnTo>
                  <a:pt x="0" y="0"/>
                </a:lnTo>
                <a:lnTo>
                  <a:pt x="1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45088" y="1169905"/>
            <a:ext cx="1184275" cy="1184275"/>
            <a:chOff x="3695" y="769"/>
            <a:chExt cx="1175" cy="1175"/>
          </a:xfrm>
        </p:grpSpPr>
        <p:sp>
          <p:nvSpPr>
            <p:cNvPr id="30774" name="Freeform 11"/>
            <p:cNvSpPr>
              <a:spLocks/>
            </p:cNvSpPr>
            <p:nvPr/>
          </p:nvSpPr>
          <p:spPr bwMode="auto">
            <a:xfrm>
              <a:off x="3695" y="769"/>
              <a:ext cx="1175" cy="1175"/>
            </a:xfrm>
            <a:custGeom>
              <a:avLst/>
              <a:gdLst>
                <a:gd name="T0" fmla="*/ 10 w 1175"/>
                <a:gd name="T1" fmla="*/ 1155 h 1175"/>
                <a:gd name="T2" fmla="*/ 1155 w 1175"/>
                <a:gd name="T3" fmla="*/ 1155 h 1175"/>
                <a:gd name="T4" fmla="*/ 1155 w 1175"/>
                <a:gd name="T5" fmla="*/ 20 h 1175"/>
                <a:gd name="T6" fmla="*/ 10 w 1175"/>
                <a:gd name="T7" fmla="*/ 20 h 1175"/>
                <a:gd name="T8" fmla="*/ 10 w 1175"/>
                <a:gd name="T9" fmla="*/ 0 h 1175"/>
                <a:gd name="T10" fmla="*/ 1175 w 1175"/>
                <a:gd name="T11" fmla="*/ 0 h 1175"/>
                <a:gd name="T12" fmla="*/ 1175 w 1175"/>
                <a:gd name="T13" fmla="*/ 1175 h 1175"/>
                <a:gd name="T14" fmla="*/ 0 w 1175"/>
                <a:gd name="T15" fmla="*/ 1175 h 1175"/>
                <a:gd name="T16" fmla="*/ 0 w 1175"/>
                <a:gd name="T17" fmla="*/ 1165 h 1175"/>
                <a:gd name="T18" fmla="*/ 10 w 1175"/>
                <a:gd name="T19" fmla="*/ 1155 h 1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5"/>
                <a:gd name="T31" fmla="*/ 0 h 1175"/>
                <a:gd name="T32" fmla="*/ 1175 w 1175"/>
                <a:gd name="T33" fmla="*/ 1175 h 1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5" h="1175">
                  <a:moveTo>
                    <a:pt x="10" y="1155"/>
                  </a:moveTo>
                  <a:lnTo>
                    <a:pt x="1155" y="1155"/>
                  </a:lnTo>
                  <a:lnTo>
                    <a:pt x="1155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175" y="0"/>
                  </a:lnTo>
                  <a:lnTo>
                    <a:pt x="1175" y="1175"/>
                  </a:lnTo>
                  <a:lnTo>
                    <a:pt x="0" y="1175"/>
                  </a:lnTo>
                  <a:lnTo>
                    <a:pt x="0" y="1165"/>
                  </a:lnTo>
                  <a:lnTo>
                    <a:pt x="10" y="1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75" name="Freeform 12"/>
            <p:cNvSpPr>
              <a:spLocks/>
            </p:cNvSpPr>
            <p:nvPr/>
          </p:nvSpPr>
          <p:spPr bwMode="auto">
            <a:xfrm>
              <a:off x="3776" y="850"/>
              <a:ext cx="1013" cy="712"/>
            </a:xfrm>
            <a:custGeom>
              <a:avLst/>
              <a:gdLst>
                <a:gd name="T0" fmla="*/ 10 w 1013"/>
                <a:gd name="T1" fmla="*/ 692 h 712"/>
                <a:gd name="T2" fmla="*/ 993 w 1013"/>
                <a:gd name="T3" fmla="*/ 692 h 712"/>
                <a:gd name="T4" fmla="*/ 993 w 1013"/>
                <a:gd name="T5" fmla="*/ 20 h 712"/>
                <a:gd name="T6" fmla="*/ 10 w 1013"/>
                <a:gd name="T7" fmla="*/ 20 h 712"/>
                <a:gd name="T8" fmla="*/ 10 w 1013"/>
                <a:gd name="T9" fmla="*/ 0 h 712"/>
                <a:gd name="T10" fmla="*/ 1013 w 1013"/>
                <a:gd name="T11" fmla="*/ 0 h 712"/>
                <a:gd name="T12" fmla="*/ 1013 w 1013"/>
                <a:gd name="T13" fmla="*/ 712 h 712"/>
                <a:gd name="T14" fmla="*/ 0 w 1013"/>
                <a:gd name="T15" fmla="*/ 712 h 712"/>
                <a:gd name="T16" fmla="*/ 0 w 1013"/>
                <a:gd name="T17" fmla="*/ 702 h 712"/>
                <a:gd name="T18" fmla="*/ 10 w 1013"/>
                <a:gd name="T19" fmla="*/ 692 h 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3"/>
                <a:gd name="T31" fmla="*/ 0 h 712"/>
                <a:gd name="T32" fmla="*/ 1013 w 1013"/>
                <a:gd name="T33" fmla="*/ 712 h 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3" h="712">
                  <a:moveTo>
                    <a:pt x="10" y="692"/>
                  </a:moveTo>
                  <a:lnTo>
                    <a:pt x="993" y="692"/>
                  </a:lnTo>
                  <a:lnTo>
                    <a:pt x="993" y="20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13" y="0"/>
                  </a:lnTo>
                  <a:lnTo>
                    <a:pt x="1013" y="712"/>
                  </a:lnTo>
                  <a:lnTo>
                    <a:pt x="0" y="712"/>
                  </a:lnTo>
                  <a:lnTo>
                    <a:pt x="0" y="702"/>
                  </a:lnTo>
                  <a:lnTo>
                    <a:pt x="10" y="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76" name="AutoShape 14"/>
            <p:cNvSpPr>
              <a:spLocks noChangeArrowheads="1"/>
            </p:cNvSpPr>
            <p:nvPr/>
          </p:nvSpPr>
          <p:spPr bwMode="auto">
            <a:xfrm>
              <a:off x="4491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77" name="AutoShape 13"/>
            <p:cNvSpPr>
              <a:spLocks noChangeArrowheads="1"/>
            </p:cNvSpPr>
            <p:nvPr/>
          </p:nvSpPr>
          <p:spPr bwMode="auto">
            <a:xfrm>
              <a:off x="3943" y="1687"/>
              <a:ext cx="137" cy="13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3 h 21600"/>
                <a:gd name="T26" fmla="*/ 18447 w 21600"/>
                <a:gd name="T27" fmla="*/ 184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730" name="Freeform 21"/>
          <p:cNvSpPr>
            <a:spLocks/>
          </p:cNvSpPr>
          <p:nvPr/>
        </p:nvSpPr>
        <p:spPr bwMode="auto">
          <a:xfrm rot="5400000" flipH="1">
            <a:off x="-42862" y="3765467"/>
            <a:ext cx="1720850" cy="409575"/>
          </a:xfrm>
          <a:custGeom>
            <a:avLst/>
            <a:gdLst>
              <a:gd name="T0" fmla="*/ 2147483647 w 1084"/>
              <a:gd name="T1" fmla="*/ 2147483647 h 258"/>
              <a:gd name="T2" fmla="*/ 2147483647 w 1084"/>
              <a:gd name="T3" fmla="*/ 2147483647 h 258"/>
              <a:gd name="T4" fmla="*/ 2147483647 w 1084"/>
              <a:gd name="T5" fmla="*/ 0 h 258"/>
              <a:gd name="T6" fmla="*/ 2147483647 w 1084"/>
              <a:gd name="T7" fmla="*/ 2147483647 h 258"/>
              <a:gd name="T8" fmla="*/ 2147483647 w 1084"/>
              <a:gd name="T9" fmla="*/ 2147483647 h 258"/>
              <a:gd name="T10" fmla="*/ 2147483647 w 1084"/>
              <a:gd name="T11" fmla="*/ 2147483647 h 258"/>
              <a:gd name="T12" fmla="*/ 2147483647 w 1084"/>
              <a:gd name="T13" fmla="*/ 0 h 258"/>
              <a:gd name="T14" fmla="*/ 2147483647 w 1084"/>
              <a:gd name="T15" fmla="*/ 2147483647 h 258"/>
              <a:gd name="T16" fmla="*/ 2147483647 w 1084"/>
              <a:gd name="T17" fmla="*/ 2147483647 h 258"/>
              <a:gd name="T18" fmla="*/ 2147483647 w 1084"/>
              <a:gd name="T19" fmla="*/ 2147483647 h 258"/>
              <a:gd name="T20" fmla="*/ 2147483647 w 1084"/>
              <a:gd name="T21" fmla="*/ 0 h 258"/>
              <a:gd name="T22" fmla="*/ 2147483647 w 1084"/>
              <a:gd name="T23" fmla="*/ 2147483647 h 258"/>
              <a:gd name="T24" fmla="*/ 2147483647 w 1084"/>
              <a:gd name="T25" fmla="*/ 0 h 258"/>
              <a:gd name="T26" fmla="*/ 2147483647 w 1084"/>
              <a:gd name="T27" fmla="*/ 2147483647 h 258"/>
              <a:gd name="T28" fmla="*/ 2147483647 w 1084"/>
              <a:gd name="T29" fmla="*/ 2147483647 h 258"/>
              <a:gd name="T30" fmla="*/ 2147483647 w 1084"/>
              <a:gd name="T31" fmla="*/ 2147483647 h 258"/>
              <a:gd name="T32" fmla="*/ 2147483647 w 1084"/>
              <a:gd name="T33" fmla="*/ 0 h 258"/>
              <a:gd name="T34" fmla="*/ 2147483647 w 1084"/>
              <a:gd name="T35" fmla="*/ 2147483647 h 258"/>
              <a:gd name="T36" fmla="*/ 2147483647 w 1084"/>
              <a:gd name="T37" fmla="*/ 2147483647 h 258"/>
              <a:gd name="T38" fmla="*/ 2147483647 w 1084"/>
              <a:gd name="T39" fmla="*/ 2147483647 h 258"/>
              <a:gd name="T40" fmla="*/ 2147483647 w 1084"/>
              <a:gd name="T41" fmla="*/ 0 h 258"/>
              <a:gd name="T42" fmla="*/ 2147483647 w 1084"/>
              <a:gd name="T43" fmla="*/ 2147483647 h 258"/>
              <a:gd name="T44" fmla="*/ 2147483647 w 1084"/>
              <a:gd name="T45" fmla="*/ 2147483647 h 258"/>
              <a:gd name="T46" fmla="*/ 2147483647 w 1084"/>
              <a:gd name="T47" fmla="*/ 2147483647 h 258"/>
              <a:gd name="T48" fmla="*/ 2147483647 w 1084"/>
              <a:gd name="T49" fmla="*/ 2147483647 h 258"/>
              <a:gd name="T50" fmla="*/ 2147483647 w 1084"/>
              <a:gd name="T51" fmla="*/ 2147483647 h 258"/>
              <a:gd name="T52" fmla="*/ 2147483647 w 1084"/>
              <a:gd name="T53" fmla="*/ 2147483647 h 258"/>
              <a:gd name="T54" fmla="*/ 2147483647 w 1084"/>
              <a:gd name="T55" fmla="*/ 2147483647 h 258"/>
              <a:gd name="T56" fmla="*/ 2147483647 w 1084"/>
              <a:gd name="T57" fmla="*/ 2147483647 h 258"/>
              <a:gd name="T58" fmla="*/ 2147483647 w 1084"/>
              <a:gd name="T59" fmla="*/ 2147483647 h 258"/>
              <a:gd name="T60" fmla="*/ 2147483647 w 1084"/>
              <a:gd name="T61" fmla="*/ 2147483647 h 258"/>
              <a:gd name="T62" fmla="*/ 2147483647 w 1084"/>
              <a:gd name="T63" fmla="*/ 2147483647 h 258"/>
              <a:gd name="T64" fmla="*/ 2147483647 w 1084"/>
              <a:gd name="T65" fmla="*/ 2147483647 h 258"/>
              <a:gd name="T66" fmla="*/ 2147483647 w 1084"/>
              <a:gd name="T67" fmla="*/ 2147483647 h 258"/>
              <a:gd name="T68" fmla="*/ 2147483647 w 1084"/>
              <a:gd name="T69" fmla="*/ 2147483647 h 258"/>
              <a:gd name="T70" fmla="*/ 2147483647 w 1084"/>
              <a:gd name="T71" fmla="*/ 2147483647 h 258"/>
              <a:gd name="T72" fmla="*/ 2147483647 w 1084"/>
              <a:gd name="T73" fmla="*/ 2147483647 h 258"/>
              <a:gd name="T74" fmla="*/ 2147483647 w 1084"/>
              <a:gd name="T75" fmla="*/ 2147483647 h 258"/>
              <a:gd name="T76" fmla="*/ 2147483647 w 1084"/>
              <a:gd name="T77" fmla="*/ 2147483647 h 258"/>
              <a:gd name="T78" fmla="*/ 2147483647 w 1084"/>
              <a:gd name="T79" fmla="*/ 2147483647 h 258"/>
              <a:gd name="T80" fmla="*/ 2147483647 w 1084"/>
              <a:gd name="T81" fmla="*/ 2147483647 h 258"/>
              <a:gd name="T82" fmla="*/ 2147483647 w 1084"/>
              <a:gd name="T83" fmla="*/ 2147483647 h 258"/>
              <a:gd name="T84" fmla="*/ 2147483647 w 1084"/>
              <a:gd name="T85" fmla="*/ 2147483647 h 258"/>
              <a:gd name="T86" fmla="*/ 2147483647 w 1084"/>
              <a:gd name="T87" fmla="*/ 2147483647 h 258"/>
              <a:gd name="T88" fmla="*/ 2147483647 w 1084"/>
              <a:gd name="T89" fmla="*/ 2147483647 h 258"/>
              <a:gd name="T90" fmla="*/ 0 w 1084"/>
              <a:gd name="T91" fmla="*/ 2147483647 h 258"/>
              <a:gd name="T92" fmla="*/ 2147483647 w 1084"/>
              <a:gd name="T93" fmla="*/ 2147483647 h 2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4"/>
              <a:gd name="T142" fmla="*/ 0 h 258"/>
              <a:gd name="T143" fmla="*/ 1084 w 1084"/>
              <a:gd name="T144" fmla="*/ 258 h 2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4" h="258">
                <a:moveTo>
                  <a:pt x="16" y="122"/>
                </a:moveTo>
                <a:lnTo>
                  <a:pt x="35" y="197"/>
                </a:lnTo>
                <a:lnTo>
                  <a:pt x="85" y="0"/>
                </a:lnTo>
                <a:lnTo>
                  <a:pt x="135" y="197"/>
                </a:lnTo>
                <a:lnTo>
                  <a:pt x="188" y="4"/>
                </a:lnTo>
                <a:lnTo>
                  <a:pt x="238" y="197"/>
                </a:lnTo>
                <a:lnTo>
                  <a:pt x="288" y="0"/>
                </a:lnTo>
                <a:lnTo>
                  <a:pt x="338" y="197"/>
                </a:lnTo>
                <a:lnTo>
                  <a:pt x="384" y="4"/>
                </a:lnTo>
                <a:lnTo>
                  <a:pt x="438" y="197"/>
                </a:lnTo>
                <a:lnTo>
                  <a:pt x="492" y="0"/>
                </a:lnTo>
                <a:lnTo>
                  <a:pt x="542" y="197"/>
                </a:lnTo>
                <a:lnTo>
                  <a:pt x="592" y="0"/>
                </a:lnTo>
                <a:lnTo>
                  <a:pt x="642" y="197"/>
                </a:lnTo>
                <a:lnTo>
                  <a:pt x="696" y="4"/>
                </a:lnTo>
                <a:lnTo>
                  <a:pt x="746" y="197"/>
                </a:lnTo>
                <a:lnTo>
                  <a:pt x="796" y="0"/>
                </a:lnTo>
                <a:lnTo>
                  <a:pt x="846" y="197"/>
                </a:lnTo>
                <a:lnTo>
                  <a:pt x="892" y="4"/>
                </a:lnTo>
                <a:lnTo>
                  <a:pt x="946" y="197"/>
                </a:lnTo>
                <a:lnTo>
                  <a:pt x="999" y="0"/>
                </a:lnTo>
                <a:lnTo>
                  <a:pt x="1049" y="197"/>
                </a:lnTo>
                <a:lnTo>
                  <a:pt x="1069" y="133"/>
                </a:lnTo>
                <a:lnTo>
                  <a:pt x="1084" y="133"/>
                </a:lnTo>
                <a:lnTo>
                  <a:pt x="1046" y="254"/>
                </a:lnTo>
                <a:lnTo>
                  <a:pt x="999" y="61"/>
                </a:lnTo>
                <a:lnTo>
                  <a:pt x="949" y="254"/>
                </a:lnTo>
                <a:lnTo>
                  <a:pt x="896" y="57"/>
                </a:lnTo>
                <a:lnTo>
                  <a:pt x="846" y="258"/>
                </a:lnTo>
                <a:lnTo>
                  <a:pt x="796" y="61"/>
                </a:lnTo>
                <a:lnTo>
                  <a:pt x="746" y="258"/>
                </a:lnTo>
                <a:lnTo>
                  <a:pt x="692" y="57"/>
                </a:lnTo>
                <a:lnTo>
                  <a:pt x="638" y="254"/>
                </a:lnTo>
                <a:lnTo>
                  <a:pt x="592" y="61"/>
                </a:lnTo>
                <a:lnTo>
                  <a:pt x="542" y="258"/>
                </a:lnTo>
                <a:lnTo>
                  <a:pt x="492" y="61"/>
                </a:lnTo>
                <a:lnTo>
                  <a:pt x="442" y="254"/>
                </a:lnTo>
                <a:lnTo>
                  <a:pt x="388" y="57"/>
                </a:lnTo>
                <a:lnTo>
                  <a:pt x="338" y="258"/>
                </a:lnTo>
                <a:lnTo>
                  <a:pt x="288" y="61"/>
                </a:lnTo>
                <a:lnTo>
                  <a:pt x="238" y="258"/>
                </a:lnTo>
                <a:lnTo>
                  <a:pt x="185" y="57"/>
                </a:lnTo>
                <a:lnTo>
                  <a:pt x="131" y="254"/>
                </a:lnTo>
                <a:lnTo>
                  <a:pt x="85" y="61"/>
                </a:lnTo>
                <a:lnTo>
                  <a:pt x="35" y="258"/>
                </a:lnTo>
                <a:lnTo>
                  <a:pt x="0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>
            <a:off x="3022600" y="2154155"/>
            <a:ext cx="2432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 flipH="1">
            <a:off x="804863" y="5365667"/>
            <a:ext cx="7470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 flipV="1">
            <a:off x="804863" y="2154155"/>
            <a:ext cx="0" cy="954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>
            <a:off x="804863" y="2154155"/>
            <a:ext cx="1652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6018213" y="2154155"/>
            <a:ext cx="225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 flipV="1">
            <a:off x="804863" y="4819567"/>
            <a:ext cx="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7" name="Oval 31"/>
          <p:cNvSpPr>
            <a:spLocks noChangeArrowheads="1"/>
          </p:cNvSpPr>
          <p:nvPr/>
        </p:nvSpPr>
        <p:spPr bwMode="auto">
          <a:xfrm>
            <a:off x="5435600" y="2130342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8" name="Oval 32"/>
          <p:cNvSpPr>
            <a:spLocks noChangeArrowheads="1"/>
          </p:cNvSpPr>
          <p:nvPr/>
        </p:nvSpPr>
        <p:spPr bwMode="auto">
          <a:xfrm>
            <a:off x="5983288" y="2130342"/>
            <a:ext cx="57150" cy="5556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39" name="Rectangle 33"/>
          <p:cNvSpPr>
            <a:spLocks noChangeArrowheads="1"/>
          </p:cNvSpPr>
          <p:nvPr/>
        </p:nvSpPr>
        <p:spPr bwMode="auto">
          <a:xfrm>
            <a:off x="5638800" y="2009692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800" b="1">
                <a:solidFill>
                  <a:srgbClr val="000000"/>
                </a:solidFill>
                <a:latin typeface="Times New Roman"/>
              </a:rPr>
              <a:t>A</a:t>
            </a:r>
            <a:endParaRPr lang="es-ES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3" name="Line 44"/>
          <p:cNvSpPr>
            <a:spLocks noChangeShapeType="1"/>
          </p:cNvSpPr>
          <p:nvPr/>
        </p:nvSpPr>
        <p:spPr bwMode="auto">
          <a:xfrm>
            <a:off x="5444330" y="1612105"/>
            <a:ext cx="277813" cy="2547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69" name="Line 55"/>
          <p:cNvSpPr>
            <a:spLocks noChangeShapeType="1"/>
          </p:cNvSpPr>
          <p:nvPr/>
        </p:nvSpPr>
        <p:spPr bwMode="auto">
          <a:xfrm rot="2940000">
            <a:off x="5573763" y="1591305"/>
            <a:ext cx="280277" cy="2281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47" name="Rectangle 39"/>
          <p:cNvSpPr>
            <a:spLocks noChangeArrowheads="1"/>
          </p:cNvSpPr>
          <p:nvPr/>
        </p:nvSpPr>
        <p:spPr bwMode="auto">
          <a:xfrm>
            <a:off x="5662612" y="1244517"/>
            <a:ext cx="9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Times New Roman"/>
              </a:rPr>
              <a:t>0</a:t>
            </a:r>
            <a:endParaRPr lang="es-ES" sz="16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364163" y="1358024"/>
            <a:ext cx="700087" cy="544512"/>
            <a:chOff x="4627" y="510"/>
            <a:chExt cx="525" cy="408"/>
          </a:xfrm>
        </p:grpSpPr>
        <p:sp>
          <p:nvSpPr>
            <p:cNvPr id="30764" name="Freeform 41"/>
            <p:cNvSpPr>
              <a:spLocks/>
            </p:cNvSpPr>
            <p:nvPr/>
          </p:nvSpPr>
          <p:spPr bwMode="auto">
            <a:xfrm>
              <a:off x="4627" y="682"/>
              <a:ext cx="38" cy="24"/>
            </a:xfrm>
            <a:custGeom>
              <a:avLst/>
              <a:gdLst>
                <a:gd name="T0" fmla="*/ 2 w 50"/>
                <a:gd name="T1" fmla="*/ 0 h 31"/>
                <a:gd name="T2" fmla="*/ 2 w 50"/>
                <a:gd name="T3" fmla="*/ 2 h 31"/>
                <a:gd name="T4" fmla="*/ 2 w 50"/>
                <a:gd name="T5" fmla="*/ 2 h 31"/>
                <a:gd name="T6" fmla="*/ 0 w 50"/>
                <a:gd name="T7" fmla="*/ 0 h 31"/>
                <a:gd name="T8" fmla="*/ 2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1"/>
                <a:gd name="T17" fmla="*/ 50 w 5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1">
                  <a:moveTo>
                    <a:pt x="20" y="0"/>
                  </a:moveTo>
                  <a:lnTo>
                    <a:pt x="50" y="31"/>
                  </a:lnTo>
                  <a:lnTo>
                    <a:pt x="30" y="31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65" name="Freeform 42"/>
            <p:cNvSpPr>
              <a:spLocks/>
            </p:cNvSpPr>
            <p:nvPr/>
          </p:nvSpPr>
          <p:spPr bwMode="auto">
            <a:xfrm>
              <a:off x="5114" y="690"/>
              <a:ext cx="38" cy="31"/>
            </a:xfrm>
            <a:custGeom>
              <a:avLst/>
              <a:gdLst>
                <a:gd name="T0" fmla="*/ 0 w 50"/>
                <a:gd name="T1" fmla="*/ 2 h 41"/>
                <a:gd name="T2" fmla="*/ 2 w 50"/>
                <a:gd name="T3" fmla="*/ 0 h 41"/>
                <a:gd name="T4" fmla="*/ 2 w 50"/>
                <a:gd name="T5" fmla="*/ 0 h 41"/>
                <a:gd name="T6" fmla="*/ 2 w 50"/>
                <a:gd name="T7" fmla="*/ 2 h 41"/>
                <a:gd name="T8" fmla="*/ 0 w 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1"/>
                <a:gd name="T17" fmla="*/ 50 w 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1">
                  <a:moveTo>
                    <a:pt x="0" y="41"/>
                  </a:moveTo>
                  <a:lnTo>
                    <a:pt x="30" y="0"/>
                  </a:lnTo>
                  <a:lnTo>
                    <a:pt x="50" y="0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66" name="Arc 43"/>
            <p:cNvSpPr>
              <a:spLocks/>
            </p:cNvSpPr>
            <p:nvPr/>
          </p:nvSpPr>
          <p:spPr bwMode="auto">
            <a:xfrm rot="-2565060">
              <a:off x="4685" y="510"/>
              <a:ext cx="416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767" name="Line 44"/>
            <p:cNvSpPr>
              <a:spLocks noChangeShapeType="1"/>
            </p:cNvSpPr>
            <p:nvPr/>
          </p:nvSpPr>
          <p:spPr bwMode="auto">
            <a:xfrm>
              <a:off x="4887" y="599"/>
              <a:ext cx="0" cy="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752" name="Oval 20"/>
          <p:cNvSpPr>
            <a:spLocks noChangeArrowheads="1"/>
          </p:cNvSpPr>
          <p:nvPr/>
        </p:nvSpPr>
        <p:spPr bwMode="auto">
          <a:xfrm flipH="1">
            <a:off x="5689600" y="1839830"/>
            <a:ext cx="55563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" name="53 Grupo"/>
          <p:cNvGrpSpPr>
            <a:grpSpLocks/>
          </p:cNvGrpSpPr>
          <p:nvPr/>
        </p:nvGrpSpPr>
        <p:grpSpPr bwMode="auto">
          <a:xfrm>
            <a:off x="3570288" y="420605"/>
            <a:ext cx="684212" cy="1397000"/>
            <a:chOff x="3737929" y="55503"/>
            <a:chExt cx="684212" cy="1397000"/>
          </a:xfrm>
        </p:grpSpPr>
        <p:sp>
          <p:nvSpPr>
            <p:cNvPr id="53" name="52 Forma libre"/>
            <p:cNvSpPr/>
            <p:nvPr/>
          </p:nvSpPr>
          <p:spPr>
            <a:xfrm>
              <a:off x="3853816" y="295215"/>
              <a:ext cx="407988" cy="908050"/>
            </a:xfrm>
            <a:custGeom>
              <a:avLst/>
              <a:gdLst>
                <a:gd name="connsiteX0" fmla="*/ 332662 w 408862"/>
                <a:gd name="connsiteY0" fmla="*/ 2778 h 908550"/>
                <a:gd name="connsiteX1" fmla="*/ 325518 w 408862"/>
                <a:gd name="connsiteY1" fmla="*/ 28972 h 908550"/>
                <a:gd name="connsiteX2" fmla="*/ 323137 w 408862"/>
                <a:gd name="connsiteY2" fmla="*/ 36116 h 908550"/>
                <a:gd name="connsiteX3" fmla="*/ 318374 w 408862"/>
                <a:gd name="connsiteY3" fmla="*/ 57547 h 908550"/>
                <a:gd name="connsiteX4" fmla="*/ 311230 w 408862"/>
                <a:gd name="connsiteY4" fmla="*/ 78978 h 908550"/>
                <a:gd name="connsiteX5" fmla="*/ 308849 w 408862"/>
                <a:gd name="connsiteY5" fmla="*/ 86122 h 908550"/>
                <a:gd name="connsiteX6" fmla="*/ 301705 w 408862"/>
                <a:gd name="connsiteY6" fmla="*/ 90885 h 908550"/>
                <a:gd name="connsiteX7" fmla="*/ 296943 w 408862"/>
                <a:gd name="connsiteY7" fmla="*/ 107553 h 908550"/>
                <a:gd name="connsiteX8" fmla="*/ 289799 w 408862"/>
                <a:gd name="connsiteY8" fmla="*/ 112316 h 908550"/>
                <a:gd name="connsiteX9" fmla="*/ 287418 w 408862"/>
                <a:gd name="connsiteY9" fmla="*/ 121841 h 908550"/>
                <a:gd name="connsiteX10" fmla="*/ 277893 w 408862"/>
                <a:gd name="connsiteY10" fmla="*/ 136128 h 908550"/>
                <a:gd name="connsiteX11" fmla="*/ 270749 w 408862"/>
                <a:gd name="connsiteY11" fmla="*/ 150416 h 908550"/>
                <a:gd name="connsiteX12" fmla="*/ 263605 w 408862"/>
                <a:gd name="connsiteY12" fmla="*/ 155178 h 908550"/>
                <a:gd name="connsiteX13" fmla="*/ 256462 w 408862"/>
                <a:gd name="connsiteY13" fmla="*/ 169466 h 908550"/>
                <a:gd name="connsiteX14" fmla="*/ 249318 w 408862"/>
                <a:gd name="connsiteY14" fmla="*/ 174228 h 908550"/>
                <a:gd name="connsiteX15" fmla="*/ 237412 w 408862"/>
                <a:gd name="connsiteY15" fmla="*/ 190897 h 908550"/>
                <a:gd name="connsiteX16" fmla="*/ 225505 w 408862"/>
                <a:gd name="connsiteY16" fmla="*/ 209947 h 908550"/>
                <a:gd name="connsiteX17" fmla="*/ 218362 w 408862"/>
                <a:gd name="connsiteY17" fmla="*/ 224235 h 908550"/>
                <a:gd name="connsiteX18" fmla="*/ 211218 w 408862"/>
                <a:gd name="connsiteY18" fmla="*/ 226616 h 908550"/>
                <a:gd name="connsiteX19" fmla="*/ 206455 w 408862"/>
                <a:gd name="connsiteY19" fmla="*/ 233760 h 908550"/>
                <a:gd name="connsiteX20" fmla="*/ 199312 w 408862"/>
                <a:gd name="connsiteY20" fmla="*/ 238522 h 908550"/>
                <a:gd name="connsiteX21" fmla="*/ 196930 w 408862"/>
                <a:gd name="connsiteY21" fmla="*/ 245666 h 908550"/>
                <a:gd name="connsiteX22" fmla="*/ 182643 w 408862"/>
                <a:gd name="connsiteY22" fmla="*/ 257572 h 908550"/>
                <a:gd name="connsiteX23" fmla="*/ 173118 w 408862"/>
                <a:gd name="connsiteY23" fmla="*/ 269478 h 908550"/>
                <a:gd name="connsiteX24" fmla="*/ 163593 w 408862"/>
                <a:gd name="connsiteY24" fmla="*/ 283766 h 908550"/>
                <a:gd name="connsiteX25" fmla="*/ 158830 w 408862"/>
                <a:gd name="connsiteY25" fmla="*/ 290910 h 908550"/>
                <a:gd name="connsiteX26" fmla="*/ 151687 w 408862"/>
                <a:gd name="connsiteY26" fmla="*/ 295672 h 908550"/>
                <a:gd name="connsiteX27" fmla="*/ 146924 w 408862"/>
                <a:gd name="connsiteY27" fmla="*/ 302816 h 908550"/>
                <a:gd name="connsiteX28" fmla="*/ 132637 w 408862"/>
                <a:gd name="connsiteY28" fmla="*/ 312341 h 908550"/>
                <a:gd name="connsiteX29" fmla="*/ 111205 w 408862"/>
                <a:gd name="connsiteY29" fmla="*/ 326628 h 908550"/>
                <a:gd name="connsiteX30" fmla="*/ 96918 w 408862"/>
                <a:gd name="connsiteY30" fmla="*/ 336153 h 908550"/>
                <a:gd name="connsiteX31" fmla="*/ 89774 w 408862"/>
                <a:gd name="connsiteY31" fmla="*/ 340916 h 908550"/>
                <a:gd name="connsiteX32" fmla="*/ 77868 w 408862"/>
                <a:gd name="connsiteY32" fmla="*/ 350441 h 908550"/>
                <a:gd name="connsiteX33" fmla="*/ 63580 w 408862"/>
                <a:gd name="connsiteY33" fmla="*/ 359966 h 908550"/>
                <a:gd name="connsiteX34" fmla="*/ 51674 w 408862"/>
                <a:gd name="connsiteY34" fmla="*/ 369491 h 908550"/>
                <a:gd name="connsiteX35" fmla="*/ 37387 w 408862"/>
                <a:gd name="connsiteY35" fmla="*/ 379016 h 908550"/>
                <a:gd name="connsiteX36" fmla="*/ 32624 w 408862"/>
                <a:gd name="connsiteY36" fmla="*/ 386160 h 908550"/>
                <a:gd name="connsiteX37" fmla="*/ 25480 w 408862"/>
                <a:gd name="connsiteY37" fmla="*/ 388541 h 908550"/>
                <a:gd name="connsiteX38" fmla="*/ 18337 w 408862"/>
                <a:gd name="connsiteY38" fmla="*/ 393303 h 908550"/>
                <a:gd name="connsiteX39" fmla="*/ 4049 w 408862"/>
                <a:gd name="connsiteY39" fmla="*/ 405210 h 908550"/>
                <a:gd name="connsiteX40" fmla="*/ 6430 w 408862"/>
                <a:gd name="connsiteY40" fmla="*/ 419497 h 908550"/>
                <a:gd name="connsiteX41" fmla="*/ 11193 w 408862"/>
                <a:gd name="connsiteY41" fmla="*/ 426641 h 908550"/>
                <a:gd name="connsiteX42" fmla="*/ 15955 w 408862"/>
                <a:gd name="connsiteY42" fmla="*/ 440928 h 908550"/>
                <a:gd name="connsiteX43" fmla="*/ 18337 w 408862"/>
                <a:gd name="connsiteY43" fmla="*/ 448072 h 908550"/>
                <a:gd name="connsiteX44" fmla="*/ 20718 w 408862"/>
                <a:gd name="connsiteY44" fmla="*/ 455216 h 908550"/>
                <a:gd name="connsiteX45" fmla="*/ 30243 w 408862"/>
                <a:gd name="connsiteY45" fmla="*/ 469503 h 908550"/>
                <a:gd name="connsiteX46" fmla="*/ 37387 w 408862"/>
                <a:gd name="connsiteY46" fmla="*/ 483791 h 908550"/>
                <a:gd name="connsiteX47" fmla="*/ 42149 w 408862"/>
                <a:gd name="connsiteY47" fmla="*/ 498078 h 908550"/>
                <a:gd name="connsiteX48" fmla="*/ 44530 w 408862"/>
                <a:gd name="connsiteY48" fmla="*/ 505222 h 908550"/>
                <a:gd name="connsiteX49" fmla="*/ 49293 w 408862"/>
                <a:gd name="connsiteY49" fmla="*/ 512366 h 908550"/>
                <a:gd name="connsiteX50" fmla="*/ 58818 w 408862"/>
                <a:gd name="connsiteY50" fmla="*/ 533797 h 908550"/>
                <a:gd name="connsiteX51" fmla="*/ 65962 w 408862"/>
                <a:gd name="connsiteY51" fmla="*/ 548085 h 908550"/>
                <a:gd name="connsiteX52" fmla="*/ 68343 w 408862"/>
                <a:gd name="connsiteY52" fmla="*/ 555228 h 908550"/>
                <a:gd name="connsiteX53" fmla="*/ 77868 w 408862"/>
                <a:gd name="connsiteY53" fmla="*/ 569516 h 908550"/>
                <a:gd name="connsiteX54" fmla="*/ 87393 w 408862"/>
                <a:gd name="connsiteY54" fmla="*/ 581422 h 908550"/>
                <a:gd name="connsiteX55" fmla="*/ 92155 w 408862"/>
                <a:gd name="connsiteY55" fmla="*/ 595710 h 908550"/>
                <a:gd name="connsiteX56" fmla="*/ 94537 w 408862"/>
                <a:gd name="connsiteY56" fmla="*/ 602853 h 908550"/>
                <a:gd name="connsiteX57" fmla="*/ 99299 w 408862"/>
                <a:gd name="connsiteY57" fmla="*/ 609997 h 908550"/>
                <a:gd name="connsiteX58" fmla="*/ 106443 w 408862"/>
                <a:gd name="connsiteY58" fmla="*/ 631428 h 908550"/>
                <a:gd name="connsiteX59" fmla="*/ 120730 w 408862"/>
                <a:gd name="connsiteY59" fmla="*/ 674291 h 908550"/>
                <a:gd name="connsiteX60" fmla="*/ 132637 w 408862"/>
                <a:gd name="connsiteY60" fmla="*/ 710010 h 908550"/>
                <a:gd name="connsiteX61" fmla="*/ 137399 w 408862"/>
                <a:gd name="connsiteY61" fmla="*/ 724297 h 908550"/>
                <a:gd name="connsiteX62" fmla="*/ 139780 w 408862"/>
                <a:gd name="connsiteY62" fmla="*/ 731441 h 908550"/>
                <a:gd name="connsiteX63" fmla="*/ 142162 w 408862"/>
                <a:gd name="connsiteY63" fmla="*/ 750491 h 908550"/>
                <a:gd name="connsiteX64" fmla="*/ 144543 w 408862"/>
                <a:gd name="connsiteY64" fmla="*/ 757635 h 908550"/>
                <a:gd name="connsiteX65" fmla="*/ 139780 w 408862"/>
                <a:gd name="connsiteY65" fmla="*/ 857647 h 908550"/>
                <a:gd name="connsiteX66" fmla="*/ 142162 w 408862"/>
                <a:gd name="connsiteY66" fmla="*/ 905272 h 908550"/>
                <a:gd name="connsiteX67" fmla="*/ 149305 w 408862"/>
                <a:gd name="connsiteY67" fmla="*/ 898128 h 908550"/>
                <a:gd name="connsiteX68" fmla="*/ 156449 w 408862"/>
                <a:gd name="connsiteY68" fmla="*/ 893366 h 908550"/>
                <a:gd name="connsiteX69" fmla="*/ 170737 w 408862"/>
                <a:gd name="connsiteY69" fmla="*/ 888603 h 908550"/>
                <a:gd name="connsiteX70" fmla="*/ 185024 w 408862"/>
                <a:gd name="connsiteY70" fmla="*/ 883841 h 908550"/>
                <a:gd name="connsiteX71" fmla="*/ 192168 w 408862"/>
                <a:gd name="connsiteY71" fmla="*/ 881460 h 908550"/>
                <a:gd name="connsiteX72" fmla="*/ 199312 w 408862"/>
                <a:gd name="connsiteY72" fmla="*/ 879078 h 908550"/>
                <a:gd name="connsiteX73" fmla="*/ 211218 w 408862"/>
                <a:gd name="connsiteY73" fmla="*/ 864791 h 908550"/>
                <a:gd name="connsiteX74" fmla="*/ 223124 w 408862"/>
                <a:gd name="connsiteY74" fmla="*/ 852885 h 908550"/>
                <a:gd name="connsiteX75" fmla="*/ 239793 w 408862"/>
                <a:gd name="connsiteY75" fmla="*/ 833835 h 908550"/>
                <a:gd name="connsiteX76" fmla="*/ 244555 w 408862"/>
                <a:gd name="connsiteY76" fmla="*/ 826691 h 908550"/>
                <a:gd name="connsiteX77" fmla="*/ 251699 w 408862"/>
                <a:gd name="connsiteY77" fmla="*/ 821928 h 908550"/>
                <a:gd name="connsiteX78" fmla="*/ 261224 w 408862"/>
                <a:gd name="connsiteY78" fmla="*/ 810022 h 908550"/>
                <a:gd name="connsiteX79" fmla="*/ 273130 w 408862"/>
                <a:gd name="connsiteY79" fmla="*/ 795735 h 908550"/>
                <a:gd name="connsiteX80" fmla="*/ 285037 w 408862"/>
                <a:gd name="connsiteY80" fmla="*/ 783828 h 908550"/>
                <a:gd name="connsiteX81" fmla="*/ 289799 w 408862"/>
                <a:gd name="connsiteY81" fmla="*/ 776685 h 908550"/>
                <a:gd name="connsiteX82" fmla="*/ 296943 w 408862"/>
                <a:gd name="connsiteY82" fmla="*/ 762397 h 908550"/>
                <a:gd name="connsiteX83" fmla="*/ 304087 w 408862"/>
                <a:gd name="connsiteY83" fmla="*/ 760016 h 908550"/>
                <a:gd name="connsiteX84" fmla="*/ 315993 w 408862"/>
                <a:gd name="connsiteY84" fmla="*/ 740966 h 908550"/>
                <a:gd name="connsiteX85" fmla="*/ 318374 w 408862"/>
                <a:gd name="connsiteY85" fmla="*/ 733822 h 908550"/>
                <a:gd name="connsiteX86" fmla="*/ 327899 w 408862"/>
                <a:gd name="connsiteY86" fmla="*/ 719535 h 908550"/>
                <a:gd name="connsiteX87" fmla="*/ 337424 w 408862"/>
                <a:gd name="connsiteY87" fmla="*/ 705247 h 908550"/>
                <a:gd name="connsiteX88" fmla="*/ 342187 w 408862"/>
                <a:gd name="connsiteY88" fmla="*/ 698103 h 908550"/>
                <a:gd name="connsiteX89" fmla="*/ 346949 w 408862"/>
                <a:gd name="connsiteY89" fmla="*/ 690960 h 908550"/>
                <a:gd name="connsiteX90" fmla="*/ 349330 w 408862"/>
                <a:gd name="connsiteY90" fmla="*/ 683816 h 908550"/>
                <a:gd name="connsiteX91" fmla="*/ 354093 w 408862"/>
                <a:gd name="connsiteY91" fmla="*/ 676672 h 908550"/>
                <a:gd name="connsiteX92" fmla="*/ 358855 w 408862"/>
                <a:gd name="connsiteY92" fmla="*/ 662385 h 908550"/>
                <a:gd name="connsiteX93" fmla="*/ 361237 w 408862"/>
                <a:gd name="connsiteY93" fmla="*/ 655241 h 908550"/>
                <a:gd name="connsiteX94" fmla="*/ 363618 w 408862"/>
                <a:gd name="connsiteY94" fmla="*/ 648097 h 908550"/>
                <a:gd name="connsiteX95" fmla="*/ 356474 w 408862"/>
                <a:gd name="connsiteY95" fmla="*/ 645716 h 908550"/>
                <a:gd name="connsiteX96" fmla="*/ 344568 w 408862"/>
                <a:gd name="connsiteY96" fmla="*/ 657622 h 908550"/>
                <a:gd name="connsiteX97" fmla="*/ 342187 w 408862"/>
                <a:gd name="connsiteY97" fmla="*/ 664766 h 908550"/>
                <a:gd name="connsiteX98" fmla="*/ 335043 w 408862"/>
                <a:gd name="connsiteY98" fmla="*/ 667147 h 908550"/>
                <a:gd name="connsiteX99" fmla="*/ 296943 w 408862"/>
                <a:gd name="connsiteY99" fmla="*/ 664766 h 908550"/>
                <a:gd name="connsiteX100" fmla="*/ 285037 w 408862"/>
                <a:gd name="connsiteY100" fmla="*/ 645716 h 908550"/>
                <a:gd name="connsiteX101" fmla="*/ 277893 w 408862"/>
                <a:gd name="connsiteY101" fmla="*/ 624285 h 908550"/>
                <a:gd name="connsiteX102" fmla="*/ 275512 w 408862"/>
                <a:gd name="connsiteY102" fmla="*/ 617141 h 908550"/>
                <a:gd name="connsiteX103" fmla="*/ 270749 w 408862"/>
                <a:gd name="connsiteY103" fmla="*/ 609997 h 908550"/>
                <a:gd name="connsiteX104" fmla="*/ 268368 w 408862"/>
                <a:gd name="connsiteY104" fmla="*/ 598091 h 908550"/>
                <a:gd name="connsiteX105" fmla="*/ 265987 w 408862"/>
                <a:gd name="connsiteY105" fmla="*/ 581422 h 908550"/>
                <a:gd name="connsiteX106" fmla="*/ 261224 w 408862"/>
                <a:gd name="connsiteY106" fmla="*/ 564753 h 908550"/>
                <a:gd name="connsiteX107" fmla="*/ 258843 w 408862"/>
                <a:gd name="connsiteY107" fmla="*/ 524272 h 908550"/>
                <a:gd name="connsiteX108" fmla="*/ 261224 w 408862"/>
                <a:gd name="connsiteY108" fmla="*/ 450453 h 908550"/>
                <a:gd name="connsiteX109" fmla="*/ 265987 w 408862"/>
                <a:gd name="connsiteY109" fmla="*/ 429022 h 908550"/>
                <a:gd name="connsiteX110" fmla="*/ 268368 w 408862"/>
                <a:gd name="connsiteY110" fmla="*/ 417116 h 908550"/>
                <a:gd name="connsiteX111" fmla="*/ 273130 w 408862"/>
                <a:gd name="connsiteY111" fmla="*/ 402828 h 908550"/>
                <a:gd name="connsiteX112" fmla="*/ 280274 w 408862"/>
                <a:gd name="connsiteY112" fmla="*/ 379016 h 908550"/>
                <a:gd name="connsiteX113" fmla="*/ 285037 w 408862"/>
                <a:gd name="connsiteY113" fmla="*/ 371872 h 908550"/>
                <a:gd name="connsiteX114" fmla="*/ 287418 w 408862"/>
                <a:gd name="connsiteY114" fmla="*/ 364728 h 908550"/>
                <a:gd name="connsiteX115" fmla="*/ 289799 w 408862"/>
                <a:gd name="connsiteY115" fmla="*/ 355203 h 908550"/>
                <a:gd name="connsiteX116" fmla="*/ 294562 w 408862"/>
                <a:gd name="connsiteY116" fmla="*/ 345678 h 908550"/>
                <a:gd name="connsiteX117" fmla="*/ 299324 w 408862"/>
                <a:gd name="connsiteY117" fmla="*/ 331391 h 908550"/>
                <a:gd name="connsiteX118" fmla="*/ 304087 w 408862"/>
                <a:gd name="connsiteY118" fmla="*/ 317103 h 908550"/>
                <a:gd name="connsiteX119" fmla="*/ 306468 w 408862"/>
                <a:gd name="connsiteY119" fmla="*/ 309960 h 908550"/>
                <a:gd name="connsiteX120" fmla="*/ 311230 w 408862"/>
                <a:gd name="connsiteY120" fmla="*/ 302816 h 908550"/>
                <a:gd name="connsiteX121" fmla="*/ 318374 w 408862"/>
                <a:gd name="connsiteY121" fmla="*/ 286147 h 908550"/>
                <a:gd name="connsiteX122" fmla="*/ 323137 w 408862"/>
                <a:gd name="connsiteY122" fmla="*/ 269478 h 908550"/>
                <a:gd name="connsiteX123" fmla="*/ 337424 w 408862"/>
                <a:gd name="connsiteY123" fmla="*/ 257572 h 908550"/>
                <a:gd name="connsiteX124" fmla="*/ 351712 w 408862"/>
                <a:gd name="connsiteY124" fmla="*/ 255191 h 908550"/>
                <a:gd name="connsiteX125" fmla="*/ 358855 w 408862"/>
                <a:gd name="connsiteY125" fmla="*/ 252810 h 908550"/>
                <a:gd name="connsiteX126" fmla="*/ 373143 w 408862"/>
                <a:gd name="connsiteY126" fmla="*/ 243285 h 908550"/>
                <a:gd name="connsiteX127" fmla="*/ 380287 w 408862"/>
                <a:gd name="connsiteY127" fmla="*/ 238522 h 908550"/>
                <a:gd name="connsiteX128" fmla="*/ 387430 w 408862"/>
                <a:gd name="connsiteY128" fmla="*/ 236141 h 908550"/>
                <a:gd name="connsiteX129" fmla="*/ 401718 w 408862"/>
                <a:gd name="connsiteY129" fmla="*/ 226616 h 908550"/>
                <a:gd name="connsiteX130" fmla="*/ 408862 w 408862"/>
                <a:gd name="connsiteY130" fmla="*/ 221853 h 908550"/>
                <a:gd name="connsiteX131" fmla="*/ 404099 w 408862"/>
                <a:gd name="connsiteY131" fmla="*/ 202803 h 908550"/>
                <a:gd name="connsiteX132" fmla="*/ 401718 w 408862"/>
                <a:gd name="connsiteY132" fmla="*/ 193278 h 908550"/>
                <a:gd name="connsiteX133" fmla="*/ 399337 w 408862"/>
                <a:gd name="connsiteY133" fmla="*/ 126603 h 908550"/>
                <a:gd name="connsiteX134" fmla="*/ 392193 w 408862"/>
                <a:gd name="connsiteY134" fmla="*/ 100410 h 908550"/>
                <a:gd name="connsiteX135" fmla="*/ 385049 w 408862"/>
                <a:gd name="connsiteY135" fmla="*/ 95647 h 908550"/>
                <a:gd name="connsiteX136" fmla="*/ 382668 w 408862"/>
                <a:gd name="connsiteY136" fmla="*/ 88503 h 908550"/>
                <a:gd name="connsiteX137" fmla="*/ 375524 w 408862"/>
                <a:gd name="connsiteY137" fmla="*/ 83741 h 908550"/>
                <a:gd name="connsiteX138" fmla="*/ 373143 w 408862"/>
                <a:gd name="connsiteY138" fmla="*/ 71835 h 908550"/>
                <a:gd name="connsiteX139" fmla="*/ 368380 w 408862"/>
                <a:gd name="connsiteY139" fmla="*/ 57547 h 908550"/>
                <a:gd name="connsiteX140" fmla="*/ 363618 w 408862"/>
                <a:gd name="connsiteY140" fmla="*/ 43260 h 908550"/>
                <a:gd name="connsiteX141" fmla="*/ 358855 w 408862"/>
                <a:gd name="connsiteY141" fmla="*/ 28972 h 908550"/>
                <a:gd name="connsiteX142" fmla="*/ 356474 w 408862"/>
                <a:gd name="connsiteY142" fmla="*/ 21828 h 908550"/>
                <a:gd name="connsiteX143" fmla="*/ 349330 w 408862"/>
                <a:gd name="connsiteY143" fmla="*/ 17066 h 908550"/>
                <a:gd name="connsiteX144" fmla="*/ 346949 w 408862"/>
                <a:gd name="connsiteY144" fmla="*/ 9922 h 908550"/>
                <a:gd name="connsiteX145" fmla="*/ 337424 w 408862"/>
                <a:gd name="connsiteY145" fmla="*/ 12303 h 908550"/>
                <a:gd name="connsiteX146" fmla="*/ 332662 w 408862"/>
                <a:gd name="connsiteY146" fmla="*/ 2778 h 90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8862" h="908550">
                  <a:moveTo>
                    <a:pt x="332662" y="2778"/>
                  </a:moveTo>
                  <a:cubicBezTo>
                    <a:pt x="330678" y="5556"/>
                    <a:pt x="332247" y="2054"/>
                    <a:pt x="325518" y="28972"/>
                  </a:cubicBezTo>
                  <a:cubicBezTo>
                    <a:pt x="324909" y="31407"/>
                    <a:pt x="323746" y="33681"/>
                    <a:pt x="323137" y="36116"/>
                  </a:cubicBezTo>
                  <a:cubicBezTo>
                    <a:pt x="319741" y="49700"/>
                    <a:pt x="322038" y="45333"/>
                    <a:pt x="318374" y="57547"/>
                  </a:cubicBezTo>
                  <a:cubicBezTo>
                    <a:pt x="318340" y="57660"/>
                    <a:pt x="312440" y="75350"/>
                    <a:pt x="311230" y="78978"/>
                  </a:cubicBezTo>
                  <a:cubicBezTo>
                    <a:pt x="310436" y="81359"/>
                    <a:pt x="310937" y="84730"/>
                    <a:pt x="308849" y="86122"/>
                  </a:cubicBezTo>
                  <a:lnTo>
                    <a:pt x="301705" y="90885"/>
                  </a:lnTo>
                  <a:cubicBezTo>
                    <a:pt x="301549" y="91507"/>
                    <a:pt x="298185" y="106000"/>
                    <a:pt x="296943" y="107553"/>
                  </a:cubicBezTo>
                  <a:cubicBezTo>
                    <a:pt x="295155" y="109788"/>
                    <a:pt x="292180" y="110728"/>
                    <a:pt x="289799" y="112316"/>
                  </a:cubicBezTo>
                  <a:cubicBezTo>
                    <a:pt x="289005" y="115491"/>
                    <a:pt x="288882" y="118914"/>
                    <a:pt x="287418" y="121841"/>
                  </a:cubicBezTo>
                  <a:cubicBezTo>
                    <a:pt x="284858" y="126960"/>
                    <a:pt x="277893" y="136128"/>
                    <a:pt x="277893" y="136128"/>
                  </a:cubicBezTo>
                  <a:cubicBezTo>
                    <a:pt x="275956" y="141939"/>
                    <a:pt x="275366" y="145799"/>
                    <a:pt x="270749" y="150416"/>
                  </a:cubicBezTo>
                  <a:cubicBezTo>
                    <a:pt x="268725" y="152440"/>
                    <a:pt x="265986" y="153591"/>
                    <a:pt x="263605" y="155178"/>
                  </a:cubicBezTo>
                  <a:cubicBezTo>
                    <a:pt x="261669" y="160987"/>
                    <a:pt x="261077" y="164851"/>
                    <a:pt x="256462" y="169466"/>
                  </a:cubicBezTo>
                  <a:cubicBezTo>
                    <a:pt x="254438" y="171490"/>
                    <a:pt x="251699" y="172641"/>
                    <a:pt x="249318" y="174228"/>
                  </a:cubicBezTo>
                  <a:cubicBezTo>
                    <a:pt x="243761" y="190897"/>
                    <a:pt x="249318" y="186928"/>
                    <a:pt x="237412" y="190897"/>
                  </a:cubicBezTo>
                  <a:cubicBezTo>
                    <a:pt x="231744" y="207900"/>
                    <a:pt x="236826" y="202400"/>
                    <a:pt x="225505" y="209947"/>
                  </a:cubicBezTo>
                  <a:cubicBezTo>
                    <a:pt x="223937" y="214652"/>
                    <a:pt x="222558" y="220878"/>
                    <a:pt x="218362" y="224235"/>
                  </a:cubicBezTo>
                  <a:cubicBezTo>
                    <a:pt x="216402" y="225803"/>
                    <a:pt x="213599" y="225822"/>
                    <a:pt x="211218" y="226616"/>
                  </a:cubicBezTo>
                  <a:cubicBezTo>
                    <a:pt x="209630" y="228997"/>
                    <a:pt x="208479" y="231736"/>
                    <a:pt x="206455" y="233760"/>
                  </a:cubicBezTo>
                  <a:cubicBezTo>
                    <a:pt x="204432" y="235783"/>
                    <a:pt x="201100" y="236287"/>
                    <a:pt x="199312" y="238522"/>
                  </a:cubicBezTo>
                  <a:cubicBezTo>
                    <a:pt x="197744" y="240482"/>
                    <a:pt x="198322" y="243577"/>
                    <a:pt x="196930" y="245666"/>
                  </a:cubicBezTo>
                  <a:cubicBezTo>
                    <a:pt x="193261" y="251169"/>
                    <a:pt x="187917" y="254057"/>
                    <a:pt x="182643" y="257572"/>
                  </a:cubicBezTo>
                  <a:cubicBezTo>
                    <a:pt x="177281" y="273661"/>
                    <a:pt x="184718" y="256221"/>
                    <a:pt x="173118" y="269478"/>
                  </a:cubicBezTo>
                  <a:cubicBezTo>
                    <a:pt x="169349" y="273786"/>
                    <a:pt x="166768" y="279003"/>
                    <a:pt x="163593" y="283766"/>
                  </a:cubicBezTo>
                  <a:cubicBezTo>
                    <a:pt x="162005" y="286147"/>
                    <a:pt x="161211" y="289322"/>
                    <a:pt x="158830" y="290910"/>
                  </a:cubicBezTo>
                  <a:lnTo>
                    <a:pt x="151687" y="295672"/>
                  </a:lnTo>
                  <a:cubicBezTo>
                    <a:pt x="150099" y="298053"/>
                    <a:pt x="149078" y="300931"/>
                    <a:pt x="146924" y="302816"/>
                  </a:cubicBezTo>
                  <a:cubicBezTo>
                    <a:pt x="142617" y="306585"/>
                    <a:pt x="137399" y="309166"/>
                    <a:pt x="132637" y="312341"/>
                  </a:cubicBezTo>
                  <a:lnTo>
                    <a:pt x="111205" y="326628"/>
                  </a:lnTo>
                  <a:lnTo>
                    <a:pt x="96918" y="336153"/>
                  </a:lnTo>
                  <a:lnTo>
                    <a:pt x="89774" y="340916"/>
                  </a:lnTo>
                  <a:cubicBezTo>
                    <a:pt x="79124" y="356893"/>
                    <a:pt x="91670" y="341240"/>
                    <a:pt x="77868" y="350441"/>
                  </a:cubicBezTo>
                  <a:cubicBezTo>
                    <a:pt x="60030" y="362332"/>
                    <a:pt x="80567" y="354305"/>
                    <a:pt x="63580" y="359966"/>
                  </a:cubicBezTo>
                  <a:cubicBezTo>
                    <a:pt x="52930" y="375943"/>
                    <a:pt x="65476" y="360290"/>
                    <a:pt x="51674" y="369491"/>
                  </a:cubicBezTo>
                  <a:cubicBezTo>
                    <a:pt x="33835" y="381383"/>
                    <a:pt x="54372" y="373354"/>
                    <a:pt x="37387" y="379016"/>
                  </a:cubicBezTo>
                  <a:cubicBezTo>
                    <a:pt x="35799" y="381397"/>
                    <a:pt x="34859" y="384372"/>
                    <a:pt x="32624" y="386160"/>
                  </a:cubicBezTo>
                  <a:cubicBezTo>
                    <a:pt x="30664" y="387728"/>
                    <a:pt x="27725" y="387419"/>
                    <a:pt x="25480" y="388541"/>
                  </a:cubicBezTo>
                  <a:cubicBezTo>
                    <a:pt x="22920" y="389821"/>
                    <a:pt x="20535" y="391471"/>
                    <a:pt x="18337" y="393303"/>
                  </a:cubicBezTo>
                  <a:cubicBezTo>
                    <a:pt x="0" y="408584"/>
                    <a:pt x="21787" y="393384"/>
                    <a:pt x="4049" y="405210"/>
                  </a:cubicBezTo>
                  <a:cubicBezTo>
                    <a:pt x="4843" y="409972"/>
                    <a:pt x="4903" y="414917"/>
                    <a:pt x="6430" y="419497"/>
                  </a:cubicBezTo>
                  <a:cubicBezTo>
                    <a:pt x="7335" y="422212"/>
                    <a:pt x="10031" y="424026"/>
                    <a:pt x="11193" y="426641"/>
                  </a:cubicBezTo>
                  <a:cubicBezTo>
                    <a:pt x="13232" y="431228"/>
                    <a:pt x="14368" y="436166"/>
                    <a:pt x="15955" y="440928"/>
                  </a:cubicBezTo>
                  <a:lnTo>
                    <a:pt x="18337" y="448072"/>
                  </a:lnTo>
                  <a:cubicBezTo>
                    <a:pt x="19131" y="450453"/>
                    <a:pt x="19326" y="453127"/>
                    <a:pt x="20718" y="455216"/>
                  </a:cubicBezTo>
                  <a:lnTo>
                    <a:pt x="30243" y="469503"/>
                  </a:lnTo>
                  <a:cubicBezTo>
                    <a:pt x="38925" y="495552"/>
                    <a:pt x="25079" y="456099"/>
                    <a:pt x="37387" y="483791"/>
                  </a:cubicBezTo>
                  <a:cubicBezTo>
                    <a:pt x="39426" y="488378"/>
                    <a:pt x="40562" y="493316"/>
                    <a:pt x="42149" y="498078"/>
                  </a:cubicBezTo>
                  <a:cubicBezTo>
                    <a:pt x="42943" y="500459"/>
                    <a:pt x="43138" y="503134"/>
                    <a:pt x="44530" y="505222"/>
                  </a:cubicBezTo>
                  <a:lnTo>
                    <a:pt x="49293" y="512366"/>
                  </a:lnTo>
                  <a:cubicBezTo>
                    <a:pt x="54960" y="529368"/>
                    <a:pt x="51270" y="522476"/>
                    <a:pt x="58818" y="533797"/>
                  </a:cubicBezTo>
                  <a:cubicBezTo>
                    <a:pt x="64801" y="551750"/>
                    <a:pt x="56731" y="529624"/>
                    <a:pt x="65962" y="548085"/>
                  </a:cubicBezTo>
                  <a:cubicBezTo>
                    <a:pt x="67084" y="550330"/>
                    <a:pt x="67124" y="553034"/>
                    <a:pt x="68343" y="555228"/>
                  </a:cubicBezTo>
                  <a:cubicBezTo>
                    <a:pt x="71123" y="560232"/>
                    <a:pt x="77868" y="569516"/>
                    <a:pt x="77868" y="569516"/>
                  </a:cubicBezTo>
                  <a:cubicBezTo>
                    <a:pt x="86552" y="595571"/>
                    <a:pt x="72006" y="556803"/>
                    <a:pt x="87393" y="581422"/>
                  </a:cubicBezTo>
                  <a:cubicBezTo>
                    <a:pt x="90054" y="585679"/>
                    <a:pt x="90567" y="590947"/>
                    <a:pt x="92155" y="595710"/>
                  </a:cubicBezTo>
                  <a:cubicBezTo>
                    <a:pt x="92949" y="598091"/>
                    <a:pt x="93145" y="600765"/>
                    <a:pt x="94537" y="602853"/>
                  </a:cubicBezTo>
                  <a:cubicBezTo>
                    <a:pt x="96124" y="605234"/>
                    <a:pt x="98137" y="607382"/>
                    <a:pt x="99299" y="609997"/>
                  </a:cubicBezTo>
                  <a:cubicBezTo>
                    <a:pt x="99300" y="609999"/>
                    <a:pt x="105252" y="627855"/>
                    <a:pt x="106443" y="631428"/>
                  </a:cubicBezTo>
                  <a:lnTo>
                    <a:pt x="120730" y="674291"/>
                  </a:lnTo>
                  <a:lnTo>
                    <a:pt x="132637" y="710010"/>
                  </a:lnTo>
                  <a:lnTo>
                    <a:pt x="137399" y="724297"/>
                  </a:lnTo>
                  <a:lnTo>
                    <a:pt x="139780" y="731441"/>
                  </a:lnTo>
                  <a:cubicBezTo>
                    <a:pt x="140574" y="737791"/>
                    <a:pt x="141017" y="744195"/>
                    <a:pt x="142162" y="750491"/>
                  </a:cubicBezTo>
                  <a:cubicBezTo>
                    <a:pt x="142611" y="752961"/>
                    <a:pt x="144543" y="755125"/>
                    <a:pt x="144543" y="757635"/>
                  </a:cubicBezTo>
                  <a:cubicBezTo>
                    <a:pt x="144543" y="820020"/>
                    <a:pt x="144344" y="816583"/>
                    <a:pt x="139780" y="857647"/>
                  </a:cubicBezTo>
                  <a:cubicBezTo>
                    <a:pt x="140574" y="873522"/>
                    <a:pt x="138521" y="889800"/>
                    <a:pt x="142162" y="905272"/>
                  </a:cubicBezTo>
                  <a:cubicBezTo>
                    <a:pt x="142933" y="908550"/>
                    <a:pt x="146718" y="900284"/>
                    <a:pt x="149305" y="898128"/>
                  </a:cubicBezTo>
                  <a:cubicBezTo>
                    <a:pt x="151504" y="896296"/>
                    <a:pt x="153834" y="894528"/>
                    <a:pt x="156449" y="893366"/>
                  </a:cubicBezTo>
                  <a:cubicBezTo>
                    <a:pt x="161037" y="891327"/>
                    <a:pt x="165974" y="890191"/>
                    <a:pt x="170737" y="888603"/>
                  </a:cubicBezTo>
                  <a:lnTo>
                    <a:pt x="185024" y="883841"/>
                  </a:lnTo>
                  <a:lnTo>
                    <a:pt x="192168" y="881460"/>
                  </a:lnTo>
                  <a:lnTo>
                    <a:pt x="199312" y="879078"/>
                  </a:lnTo>
                  <a:cubicBezTo>
                    <a:pt x="211138" y="861339"/>
                    <a:pt x="195935" y="883131"/>
                    <a:pt x="211218" y="864791"/>
                  </a:cubicBezTo>
                  <a:cubicBezTo>
                    <a:pt x="221139" y="852885"/>
                    <a:pt x="210027" y="861615"/>
                    <a:pt x="223124" y="852885"/>
                  </a:cubicBezTo>
                  <a:cubicBezTo>
                    <a:pt x="234236" y="836216"/>
                    <a:pt x="227886" y="841772"/>
                    <a:pt x="239793" y="833835"/>
                  </a:cubicBezTo>
                  <a:cubicBezTo>
                    <a:pt x="241380" y="831454"/>
                    <a:pt x="242531" y="828715"/>
                    <a:pt x="244555" y="826691"/>
                  </a:cubicBezTo>
                  <a:cubicBezTo>
                    <a:pt x="246579" y="824667"/>
                    <a:pt x="249911" y="824163"/>
                    <a:pt x="251699" y="821928"/>
                  </a:cubicBezTo>
                  <a:cubicBezTo>
                    <a:pt x="264845" y="805496"/>
                    <a:pt x="240748" y="823673"/>
                    <a:pt x="261224" y="810022"/>
                  </a:cubicBezTo>
                  <a:cubicBezTo>
                    <a:pt x="273050" y="792284"/>
                    <a:pt x="257851" y="814070"/>
                    <a:pt x="273130" y="795735"/>
                  </a:cubicBezTo>
                  <a:cubicBezTo>
                    <a:pt x="283052" y="783828"/>
                    <a:pt x="271940" y="792560"/>
                    <a:pt x="285037" y="783828"/>
                  </a:cubicBezTo>
                  <a:cubicBezTo>
                    <a:pt x="286624" y="781447"/>
                    <a:pt x="288519" y="779245"/>
                    <a:pt x="289799" y="776685"/>
                  </a:cubicBezTo>
                  <a:cubicBezTo>
                    <a:pt x="292675" y="770932"/>
                    <a:pt x="291255" y="766947"/>
                    <a:pt x="296943" y="762397"/>
                  </a:cubicBezTo>
                  <a:cubicBezTo>
                    <a:pt x="298903" y="760829"/>
                    <a:pt x="301706" y="760810"/>
                    <a:pt x="304087" y="760016"/>
                  </a:cubicBezTo>
                  <a:cubicBezTo>
                    <a:pt x="309754" y="743013"/>
                    <a:pt x="304672" y="748512"/>
                    <a:pt x="315993" y="740966"/>
                  </a:cubicBezTo>
                  <a:cubicBezTo>
                    <a:pt x="316787" y="738585"/>
                    <a:pt x="317155" y="736016"/>
                    <a:pt x="318374" y="733822"/>
                  </a:cubicBezTo>
                  <a:cubicBezTo>
                    <a:pt x="321154" y="728819"/>
                    <a:pt x="324724" y="724297"/>
                    <a:pt x="327899" y="719535"/>
                  </a:cubicBezTo>
                  <a:lnTo>
                    <a:pt x="337424" y="705247"/>
                  </a:lnTo>
                  <a:lnTo>
                    <a:pt x="342187" y="698103"/>
                  </a:lnTo>
                  <a:lnTo>
                    <a:pt x="346949" y="690960"/>
                  </a:lnTo>
                  <a:cubicBezTo>
                    <a:pt x="347743" y="688579"/>
                    <a:pt x="348207" y="686061"/>
                    <a:pt x="349330" y="683816"/>
                  </a:cubicBezTo>
                  <a:cubicBezTo>
                    <a:pt x="350610" y="681256"/>
                    <a:pt x="352931" y="679287"/>
                    <a:pt x="354093" y="676672"/>
                  </a:cubicBezTo>
                  <a:cubicBezTo>
                    <a:pt x="356132" y="672085"/>
                    <a:pt x="357268" y="667147"/>
                    <a:pt x="358855" y="662385"/>
                  </a:cubicBezTo>
                  <a:lnTo>
                    <a:pt x="361237" y="655241"/>
                  </a:lnTo>
                  <a:lnTo>
                    <a:pt x="363618" y="648097"/>
                  </a:lnTo>
                  <a:cubicBezTo>
                    <a:pt x="361237" y="647303"/>
                    <a:pt x="358950" y="645303"/>
                    <a:pt x="356474" y="645716"/>
                  </a:cubicBezTo>
                  <a:cubicBezTo>
                    <a:pt x="351277" y="646582"/>
                    <a:pt x="346589" y="653580"/>
                    <a:pt x="344568" y="657622"/>
                  </a:cubicBezTo>
                  <a:cubicBezTo>
                    <a:pt x="343446" y="659867"/>
                    <a:pt x="343962" y="662991"/>
                    <a:pt x="342187" y="664766"/>
                  </a:cubicBezTo>
                  <a:cubicBezTo>
                    <a:pt x="340412" y="666541"/>
                    <a:pt x="337424" y="666353"/>
                    <a:pt x="335043" y="667147"/>
                  </a:cubicBezTo>
                  <a:cubicBezTo>
                    <a:pt x="322343" y="666353"/>
                    <a:pt x="309512" y="666751"/>
                    <a:pt x="296943" y="664766"/>
                  </a:cubicBezTo>
                  <a:cubicBezTo>
                    <a:pt x="287649" y="663298"/>
                    <a:pt x="287150" y="652054"/>
                    <a:pt x="285037" y="645716"/>
                  </a:cubicBezTo>
                  <a:lnTo>
                    <a:pt x="277893" y="624285"/>
                  </a:lnTo>
                  <a:cubicBezTo>
                    <a:pt x="277099" y="621904"/>
                    <a:pt x="276904" y="619229"/>
                    <a:pt x="275512" y="617141"/>
                  </a:cubicBezTo>
                  <a:lnTo>
                    <a:pt x="270749" y="609997"/>
                  </a:lnTo>
                  <a:cubicBezTo>
                    <a:pt x="269955" y="606028"/>
                    <a:pt x="269033" y="602083"/>
                    <a:pt x="268368" y="598091"/>
                  </a:cubicBezTo>
                  <a:cubicBezTo>
                    <a:pt x="267445" y="592555"/>
                    <a:pt x="266991" y="586944"/>
                    <a:pt x="265987" y="581422"/>
                  </a:cubicBezTo>
                  <a:cubicBezTo>
                    <a:pt x="264792" y="574851"/>
                    <a:pt x="263262" y="570869"/>
                    <a:pt x="261224" y="564753"/>
                  </a:cubicBezTo>
                  <a:cubicBezTo>
                    <a:pt x="260430" y="551259"/>
                    <a:pt x="258843" y="537789"/>
                    <a:pt x="258843" y="524272"/>
                  </a:cubicBezTo>
                  <a:cubicBezTo>
                    <a:pt x="258843" y="499653"/>
                    <a:pt x="259895" y="475036"/>
                    <a:pt x="261224" y="450453"/>
                  </a:cubicBezTo>
                  <a:cubicBezTo>
                    <a:pt x="262128" y="433726"/>
                    <a:pt x="263060" y="440728"/>
                    <a:pt x="265987" y="429022"/>
                  </a:cubicBezTo>
                  <a:cubicBezTo>
                    <a:pt x="266969" y="425096"/>
                    <a:pt x="267303" y="421021"/>
                    <a:pt x="268368" y="417116"/>
                  </a:cubicBezTo>
                  <a:cubicBezTo>
                    <a:pt x="269689" y="412273"/>
                    <a:pt x="271912" y="407698"/>
                    <a:pt x="273130" y="402828"/>
                  </a:cubicBezTo>
                  <a:cubicBezTo>
                    <a:pt x="274461" y="397507"/>
                    <a:pt x="277958" y="382490"/>
                    <a:pt x="280274" y="379016"/>
                  </a:cubicBezTo>
                  <a:lnTo>
                    <a:pt x="285037" y="371872"/>
                  </a:lnTo>
                  <a:cubicBezTo>
                    <a:pt x="285831" y="369491"/>
                    <a:pt x="286728" y="367142"/>
                    <a:pt x="287418" y="364728"/>
                  </a:cubicBezTo>
                  <a:cubicBezTo>
                    <a:pt x="288317" y="361581"/>
                    <a:pt x="288650" y="358267"/>
                    <a:pt x="289799" y="355203"/>
                  </a:cubicBezTo>
                  <a:cubicBezTo>
                    <a:pt x="291045" y="351879"/>
                    <a:pt x="293244" y="348974"/>
                    <a:pt x="294562" y="345678"/>
                  </a:cubicBezTo>
                  <a:cubicBezTo>
                    <a:pt x="296426" y="341017"/>
                    <a:pt x="297737" y="336153"/>
                    <a:pt x="299324" y="331391"/>
                  </a:cubicBezTo>
                  <a:lnTo>
                    <a:pt x="304087" y="317103"/>
                  </a:lnTo>
                  <a:cubicBezTo>
                    <a:pt x="304881" y="314722"/>
                    <a:pt x="305076" y="312048"/>
                    <a:pt x="306468" y="309960"/>
                  </a:cubicBezTo>
                  <a:lnTo>
                    <a:pt x="311230" y="302816"/>
                  </a:lnTo>
                  <a:cubicBezTo>
                    <a:pt x="318071" y="275461"/>
                    <a:pt x="308505" y="309178"/>
                    <a:pt x="318374" y="286147"/>
                  </a:cubicBezTo>
                  <a:cubicBezTo>
                    <a:pt x="319330" y="283917"/>
                    <a:pt x="321280" y="272263"/>
                    <a:pt x="323137" y="269478"/>
                  </a:cubicBezTo>
                  <a:cubicBezTo>
                    <a:pt x="325032" y="266636"/>
                    <a:pt x="333660" y="258827"/>
                    <a:pt x="337424" y="257572"/>
                  </a:cubicBezTo>
                  <a:cubicBezTo>
                    <a:pt x="342005" y="256045"/>
                    <a:pt x="346949" y="255985"/>
                    <a:pt x="351712" y="255191"/>
                  </a:cubicBezTo>
                  <a:cubicBezTo>
                    <a:pt x="354093" y="254397"/>
                    <a:pt x="356661" y="254029"/>
                    <a:pt x="358855" y="252810"/>
                  </a:cubicBezTo>
                  <a:cubicBezTo>
                    <a:pt x="363859" y="250030"/>
                    <a:pt x="368380" y="246460"/>
                    <a:pt x="373143" y="243285"/>
                  </a:cubicBezTo>
                  <a:cubicBezTo>
                    <a:pt x="375524" y="241697"/>
                    <a:pt x="377572" y="239427"/>
                    <a:pt x="380287" y="238522"/>
                  </a:cubicBezTo>
                  <a:lnTo>
                    <a:pt x="387430" y="236141"/>
                  </a:lnTo>
                  <a:lnTo>
                    <a:pt x="401718" y="226616"/>
                  </a:lnTo>
                  <a:lnTo>
                    <a:pt x="408862" y="221853"/>
                  </a:lnTo>
                  <a:lnTo>
                    <a:pt x="404099" y="202803"/>
                  </a:lnTo>
                  <a:lnTo>
                    <a:pt x="401718" y="193278"/>
                  </a:lnTo>
                  <a:cubicBezTo>
                    <a:pt x="400924" y="171053"/>
                    <a:pt x="400683" y="148801"/>
                    <a:pt x="399337" y="126603"/>
                  </a:cubicBezTo>
                  <a:cubicBezTo>
                    <a:pt x="399134" y="123251"/>
                    <a:pt x="394311" y="101822"/>
                    <a:pt x="392193" y="100410"/>
                  </a:cubicBezTo>
                  <a:lnTo>
                    <a:pt x="385049" y="95647"/>
                  </a:lnTo>
                  <a:cubicBezTo>
                    <a:pt x="384255" y="93266"/>
                    <a:pt x="384236" y="90463"/>
                    <a:pt x="382668" y="88503"/>
                  </a:cubicBezTo>
                  <a:cubicBezTo>
                    <a:pt x="380880" y="86268"/>
                    <a:pt x="376944" y="86226"/>
                    <a:pt x="375524" y="83741"/>
                  </a:cubicBezTo>
                  <a:cubicBezTo>
                    <a:pt x="373516" y="80227"/>
                    <a:pt x="374208" y="75740"/>
                    <a:pt x="373143" y="71835"/>
                  </a:cubicBezTo>
                  <a:cubicBezTo>
                    <a:pt x="371822" y="66992"/>
                    <a:pt x="369968" y="62310"/>
                    <a:pt x="368380" y="57547"/>
                  </a:cubicBezTo>
                  <a:lnTo>
                    <a:pt x="363618" y="43260"/>
                  </a:lnTo>
                  <a:lnTo>
                    <a:pt x="358855" y="28972"/>
                  </a:lnTo>
                  <a:cubicBezTo>
                    <a:pt x="358061" y="26591"/>
                    <a:pt x="358563" y="23220"/>
                    <a:pt x="356474" y="21828"/>
                  </a:cubicBezTo>
                  <a:lnTo>
                    <a:pt x="349330" y="17066"/>
                  </a:lnTo>
                  <a:cubicBezTo>
                    <a:pt x="348536" y="14685"/>
                    <a:pt x="349280" y="10854"/>
                    <a:pt x="346949" y="9922"/>
                  </a:cubicBezTo>
                  <a:cubicBezTo>
                    <a:pt x="343910" y="8706"/>
                    <a:pt x="340571" y="11404"/>
                    <a:pt x="337424" y="12303"/>
                  </a:cubicBezTo>
                  <a:cubicBezTo>
                    <a:pt x="330561" y="14264"/>
                    <a:pt x="334646" y="0"/>
                    <a:pt x="332662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 rot="713450">
              <a:off x="3737929" y="55503"/>
              <a:ext cx="684212" cy="1397000"/>
              <a:chOff x="1588" y="1253"/>
              <a:chExt cx="734" cy="1499"/>
            </a:xfrm>
          </p:grpSpPr>
          <p:sp>
            <p:nvSpPr>
              <p:cNvPr id="30759" name="Freeform 3"/>
              <p:cNvSpPr>
                <a:spLocks/>
              </p:cNvSpPr>
              <p:nvPr/>
            </p:nvSpPr>
            <p:spPr bwMode="auto">
              <a:xfrm>
                <a:off x="1700" y="125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30760" name="Arc 4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30761" name="Oval 5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62" name="Oval 6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763" name="Freeform 7"/>
              <p:cNvSpPr>
                <a:spLocks/>
              </p:cNvSpPr>
              <p:nvPr/>
            </p:nvSpPr>
            <p:spPr bwMode="auto">
              <a:xfrm flipV="1">
                <a:off x="1700" y="2003"/>
                <a:ext cx="273" cy="749"/>
              </a:xfrm>
              <a:custGeom>
                <a:avLst/>
                <a:gdLst>
                  <a:gd name="T0" fmla="*/ 33 w 318"/>
                  <a:gd name="T1" fmla="*/ 0 h 726"/>
                  <a:gd name="T2" fmla="*/ 28 w 318"/>
                  <a:gd name="T3" fmla="*/ 580 h 726"/>
                  <a:gd name="T4" fmla="*/ 13 w 318"/>
                  <a:gd name="T5" fmla="*/ 939 h 726"/>
                  <a:gd name="T6" fmla="*/ 0 w 318"/>
                  <a:gd name="T7" fmla="*/ 1158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cxnSp>
        <p:nvCxnSpPr>
          <p:cNvPr id="52" name="51 Conector recto de flecha"/>
          <p:cNvCxnSpPr/>
          <p:nvPr/>
        </p:nvCxnSpPr>
        <p:spPr>
          <a:xfrm>
            <a:off x="4175125" y="1190542"/>
            <a:ext cx="947738" cy="2603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Elipse"/>
          <p:cNvSpPr/>
          <p:nvPr/>
        </p:nvSpPr>
        <p:spPr>
          <a:xfrm flipH="1">
            <a:off x="5429250" y="2131930"/>
            <a:ext cx="61913" cy="61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 flipH="1">
            <a:off x="5984875" y="2128755"/>
            <a:ext cx="61913" cy="650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6" name="61 Grupo"/>
          <p:cNvGrpSpPr/>
          <p:nvPr/>
        </p:nvGrpSpPr>
        <p:grpSpPr>
          <a:xfrm>
            <a:off x="2120768" y="992938"/>
            <a:ext cx="926431" cy="811316"/>
            <a:chOff x="1819740" y="3868968"/>
            <a:chExt cx="926431" cy="811316"/>
          </a:xfrm>
        </p:grpSpPr>
        <p:grpSp>
          <p:nvGrpSpPr>
            <p:cNvPr id="7" name="54 Grupo"/>
            <p:cNvGrpSpPr/>
            <p:nvPr/>
          </p:nvGrpSpPr>
          <p:grpSpPr>
            <a:xfrm rot="11315352">
              <a:off x="2119984" y="4115302"/>
              <a:ext cx="551027" cy="564982"/>
              <a:chOff x="2736056" y="3178969"/>
              <a:chExt cx="1223963" cy="1319212"/>
            </a:xfrm>
          </p:grpSpPr>
          <p:pic>
            <p:nvPicPr>
              <p:cNvPr id="62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63" name="62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" name="60 CuadroTexto"/>
            <p:cNvSpPr txBox="1"/>
            <p:nvPr/>
          </p:nvSpPr>
          <p:spPr>
            <a:xfrm rot="20353996">
              <a:off x="1819740" y="386896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grpSp>
        <p:nvGrpSpPr>
          <p:cNvPr id="8" name="56 Grupo"/>
          <p:cNvGrpSpPr/>
          <p:nvPr/>
        </p:nvGrpSpPr>
        <p:grpSpPr>
          <a:xfrm>
            <a:off x="2490318" y="1897187"/>
            <a:ext cx="522287" cy="363538"/>
            <a:chOff x="3262313" y="1657350"/>
            <a:chExt cx="522287" cy="363538"/>
          </a:xfrm>
          <a:solidFill>
            <a:schemeClr val="accent3"/>
          </a:solidFill>
        </p:grpSpPr>
        <p:sp>
          <p:nvSpPr>
            <p:cNvPr id="72" name="71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76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7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11" name="54 Grupo"/>
          <p:cNvGrpSpPr/>
          <p:nvPr/>
        </p:nvGrpSpPr>
        <p:grpSpPr>
          <a:xfrm>
            <a:off x="2424902" y="1782615"/>
            <a:ext cx="552828" cy="357188"/>
            <a:chOff x="2269079" y="1233404"/>
            <a:chExt cx="552828" cy="357188"/>
          </a:xfrm>
          <a:solidFill>
            <a:schemeClr val="accent3"/>
          </a:solidFill>
        </p:grpSpPr>
        <p:sp>
          <p:nvSpPr>
            <p:cNvPr id="65" name="64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67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69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0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 sz="180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30750" name="Oval 28"/>
          <p:cNvSpPr>
            <a:spLocks noChangeArrowheads="1"/>
          </p:cNvSpPr>
          <p:nvPr/>
        </p:nvSpPr>
        <p:spPr bwMode="auto">
          <a:xfrm>
            <a:off x="2420938" y="2076367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51" name="Oval 29"/>
          <p:cNvSpPr>
            <a:spLocks noChangeArrowheads="1"/>
          </p:cNvSpPr>
          <p:nvPr/>
        </p:nvSpPr>
        <p:spPr bwMode="auto">
          <a:xfrm>
            <a:off x="2965450" y="2076367"/>
            <a:ext cx="117475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14" name="89 Grupo"/>
          <p:cNvGrpSpPr/>
          <p:nvPr/>
        </p:nvGrpSpPr>
        <p:grpSpPr>
          <a:xfrm>
            <a:off x="4317823" y="3523406"/>
            <a:ext cx="381000" cy="2895600"/>
            <a:chOff x="4329113" y="2248347"/>
            <a:chExt cx="381000" cy="2895600"/>
          </a:xfrm>
        </p:grpSpPr>
        <p:grpSp>
          <p:nvGrpSpPr>
            <p:cNvPr id="15" name="Group 52"/>
            <p:cNvGrpSpPr>
              <a:grpSpLocks/>
            </p:cNvGrpSpPr>
            <p:nvPr/>
          </p:nvGrpSpPr>
          <p:grpSpPr bwMode="auto">
            <a:xfrm>
              <a:off x="4329113" y="2248347"/>
              <a:ext cx="381000" cy="2895600"/>
              <a:chOff x="2304" y="1584"/>
              <a:chExt cx="240" cy="1824"/>
            </a:xfrm>
          </p:grpSpPr>
          <p:sp>
            <p:nvSpPr>
              <p:cNvPr id="87" name="AutoShape 5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88" name="AutoShape 54"/>
              <p:cNvSpPr>
                <a:spLocks noChangeArrowheads="1"/>
              </p:cNvSpPr>
              <p:nvPr/>
            </p:nvSpPr>
            <p:spPr bwMode="auto">
              <a:xfrm flipV="1">
                <a:off x="2304" y="2496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89" name="Oval 45"/>
            <p:cNvSpPr>
              <a:spLocks noChangeArrowheads="1"/>
            </p:cNvSpPr>
            <p:nvPr/>
          </p:nvSpPr>
          <p:spPr bwMode="auto">
            <a:xfrm>
              <a:off x="4467225" y="3640584"/>
              <a:ext cx="106363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6" name="90 Grupo"/>
          <p:cNvGrpSpPr/>
          <p:nvPr/>
        </p:nvGrpSpPr>
        <p:grpSpPr>
          <a:xfrm>
            <a:off x="3071813" y="4792580"/>
            <a:ext cx="2895600" cy="381000"/>
            <a:chOff x="3071813" y="4792580"/>
            <a:chExt cx="2895600" cy="381000"/>
          </a:xfrm>
        </p:grpSpPr>
        <p:grpSp>
          <p:nvGrpSpPr>
            <p:cNvPr id="17" name="Group 52"/>
            <p:cNvGrpSpPr>
              <a:grpSpLocks/>
            </p:cNvGrpSpPr>
            <p:nvPr/>
          </p:nvGrpSpPr>
          <p:grpSpPr bwMode="auto">
            <a:xfrm rot="-5400000">
              <a:off x="4329113" y="3535280"/>
              <a:ext cx="381000" cy="2895600"/>
              <a:chOff x="2304" y="1584"/>
              <a:chExt cx="240" cy="1824"/>
            </a:xfrm>
          </p:grpSpPr>
          <p:sp>
            <p:nvSpPr>
              <p:cNvPr id="30770" name="AutoShape 53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30771" name="AutoShape 54"/>
              <p:cNvSpPr>
                <a:spLocks noChangeArrowheads="1"/>
              </p:cNvSpPr>
              <p:nvPr/>
            </p:nvSpPr>
            <p:spPr bwMode="auto">
              <a:xfrm flipV="1">
                <a:off x="2304" y="2496"/>
                <a:ext cx="240" cy="91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  <p:sp>
          <p:nvSpPr>
            <p:cNvPr id="30749" name="Oval 45"/>
            <p:cNvSpPr>
              <a:spLocks noChangeArrowheads="1"/>
            </p:cNvSpPr>
            <p:nvPr/>
          </p:nvSpPr>
          <p:spPr bwMode="auto">
            <a:xfrm>
              <a:off x="4467225" y="4927517"/>
              <a:ext cx="106363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8" name="90 Grupo"/>
          <p:cNvGrpSpPr/>
          <p:nvPr/>
        </p:nvGrpSpPr>
        <p:grpSpPr>
          <a:xfrm>
            <a:off x="7905780" y="3714691"/>
            <a:ext cx="709612" cy="190500"/>
            <a:chOff x="4072401" y="1536743"/>
            <a:chExt cx="709612" cy="190500"/>
          </a:xfrm>
        </p:grpSpPr>
        <p:sp>
          <p:nvSpPr>
            <p:cNvPr id="92" name="91 Rectángulo"/>
            <p:cNvSpPr/>
            <p:nvPr/>
          </p:nvSpPr>
          <p:spPr>
            <a:xfrm>
              <a:off x="4072401" y="1536743"/>
              <a:ext cx="709612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9" name="78 Grupo"/>
            <p:cNvGrpSpPr/>
            <p:nvPr/>
          </p:nvGrpSpPr>
          <p:grpSpPr>
            <a:xfrm>
              <a:off x="4089864" y="1570791"/>
              <a:ext cx="666750" cy="114300"/>
              <a:chOff x="7927975" y="3736892"/>
              <a:chExt cx="666750" cy="114300"/>
            </a:xfrm>
          </p:grpSpPr>
          <p:sp>
            <p:nvSpPr>
              <p:cNvPr id="94" name="Line 34"/>
              <p:cNvSpPr>
                <a:spLocks noChangeShapeType="1"/>
              </p:cNvSpPr>
              <p:nvPr/>
            </p:nvSpPr>
            <p:spPr bwMode="auto">
              <a:xfrm>
                <a:off x="7927975" y="3736892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  <p:sp>
            <p:nvSpPr>
              <p:cNvPr id="95" name="Line 35"/>
              <p:cNvSpPr>
                <a:spLocks noChangeShapeType="1"/>
              </p:cNvSpPr>
              <p:nvPr/>
            </p:nvSpPr>
            <p:spPr bwMode="auto">
              <a:xfrm>
                <a:off x="8099425" y="3851192"/>
                <a:ext cx="32385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30742" name="Line 36"/>
          <p:cNvSpPr>
            <a:spLocks noChangeShapeType="1"/>
          </p:cNvSpPr>
          <p:nvPr/>
        </p:nvSpPr>
        <p:spPr bwMode="auto">
          <a:xfrm>
            <a:off x="8270875" y="2155742"/>
            <a:ext cx="0" cy="158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43" name="Line 37"/>
          <p:cNvSpPr>
            <a:spLocks noChangeShapeType="1"/>
          </p:cNvSpPr>
          <p:nvPr/>
        </p:nvSpPr>
        <p:spPr bwMode="auto">
          <a:xfrm>
            <a:off x="8270875" y="3851192"/>
            <a:ext cx="0" cy="1504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0" name="84 Grupo"/>
          <p:cNvGrpSpPr/>
          <p:nvPr/>
        </p:nvGrpSpPr>
        <p:grpSpPr>
          <a:xfrm>
            <a:off x="7025526" y="3494488"/>
            <a:ext cx="959993" cy="749106"/>
            <a:chOff x="7077913" y="3494488"/>
            <a:chExt cx="959993" cy="749106"/>
          </a:xfrm>
        </p:grpSpPr>
        <p:grpSp>
          <p:nvGrpSpPr>
            <p:cNvPr id="21" name="54 Grupo"/>
            <p:cNvGrpSpPr/>
            <p:nvPr/>
          </p:nvGrpSpPr>
          <p:grpSpPr>
            <a:xfrm rot="13878186" flipV="1">
              <a:off x="7479901" y="3685590"/>
              <a:ext cx="551027" cy="564982"/>
              <a:chOff x="2736056" y="3178969"/>
              <a:chExt cx="1223963" cy="1319212"/>
            </a:xfrm>
          </p:grpSpPr>
          <p:pic>
            <p:nvPicPr>
              <p:cNvPr id="83" name="Picture 2" descr="C:\Users\jvsb\AppData\Local\Microsoft\Windows\INetCache\IE\03G5V97Z\Man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04147" y="3251985"/>
                <a:ext cx="847420" cy="1235793"/>
              </a:xfrm>
              <a:prstGeom prst="rect">
                <a:avLst/>
              </a:prstGeom>
              <a:noFill/>
            </p:spPr>
          </p:pic>
          <p:sp>
            <p:nvSpPr>
              <p:cNvPr id="84" name="83 Forma libre"/>
              <p:cNvSpPr/>
              <p:nvPr/>
            </p:nvSpPr>
            <p:spPr>
              <a:xfrm>
                <a:off x="2736056" y="3178969"/>
                <a:ext cx="1223963" cy="1319212"/>
              </a:xfrm>
              <a:custGeom>
                <a:avLst/>
                <a:gdLst>
                  <a:gd name="connsiteX0" fmla="*/ 1209675 w 1223963"/>
                  <a:gd name="connsiteY0" fmla="*/ 838200 h 1319212"/>
                  <a:gd name="connsiteX1" fmla="*/ 1112044 w 1223963"/>
                  <a:gd name="connsiteY1" fmla="*/ 728662 h 1319212"/>
                  <a:gd name="connsiteX2" fmla="*/ 1047750 w 1223963"/>
                  <a:gd name="connsiteY2" fmla="*/ 631031 h 1319212"/>
                  <a:gd name="connsiteX3" fmla="*/ 995363 w 1223963"/>
                  <a:gd name="connsiteY3" fmla="*/ 559594 h 1319212"/>
                  <a:gd name="connsiteX4" fmla="*/ 959644 w 1223963"/>
                  <a:gd name="connsiteY4" fmla="*/ 511969 h 1319212"/>
                  <a:gd name="connsiteX5" fmla="*/ 931069 w 1223963"/>
                  <a:gd name="connsiteY5" fmla="*/ 481012 h 1319212"/>
                  <a:gd name="connsiteX6" fmla="*/ 888207 w 1223963"/>
                  <a:gd name="connsiteY6" fmla="*/ 428625 h 1319212"/>
                  <a:gd name="connsiteX7" fmla="*/ 835819 w 1223963"/>
                  <a:gd name="connsiteY7" fmla="*/ 371475 h 1319212"/>
                  <a:gd name="connsiteX8" fmla="*/ 781050 w 1223963"/>
                  <a:gd name="connsiteY8" fmla="*/ 290512 h 1319212"/>
                  <a:gd name="connsiteX9" fmla="*/ 714375 w 1223963"/>
                  <a:gd name="connsiteY9" fmla="*/ 200025 h 1319212"/>
                  <a:gd name="connsiteX10" fmla="*/ 669132 w 1223963"/>
                  <a:gd name="connsiteY10" fmla="*/ 152400 h 1319212"/>
                  <a:gd name="connsiteX11" fmla="*/ 619125 w 1223963"/>
                  <a:gd name="connsiteY11" fmla="*/ 133350 h 1319212"/>
                  <a:gd name="connsiteX12" fmla="*/ 571500 w 1223963"/>
                  <a:gd name="connsiteY12" fmla="*/ 130969 h 1319212"/>
                  <a:gd name="connsiteX13" fmla="*/ 528638 w 1223963"/>
                  <a:gd name="connsiteY13" fmla="*/ 164306 h 1319212"/>
                  <a:gd name="connsiteX14" fmla="*/ 526257 w 1223963"/>
                  <a:gd name="connsiteY14" fmla="*/ 235744 h 1319212"/>
                  <a:gd name="connsiteX15" fmla="*/ 573882 w 1223963"/>
                  <a:gd name="connsiteY15" fmla="*/ 333375 h 1319212"/>
                  <a:gd name="connsiteX16" fmla="*/ 678657 w 1223963"/>
                  <a:gd name="connsiteY16" fmla="*/ 481012 h 1319212"/>
                  <a:gd name="connsiteX17" fmla="*/ 723900 w 1223963"/>
                  <a:gd name="connsiteY17" fmla="*/ 552450 h 1319212"/>
                  <a:gd name="connsiteX18" fmla="*/ 745332 w 1223963"/>
                  <a:gd name="connsiteY18" fmla="*/ 609600 h 1319212"/>
                  <a:gd name="connsiteX19" fmla="*/ 697707 w 1223963"/>
                  <a:gd name="connsiteY19" fmla="*/ 564356 h 1319212"/>
                  <a:gd name="connsiteX20" fmla="*/ 645319 w 1223963"/>
                  <a:gd name="connsiteY20" fmla="*/ 561975 h 1319212"/>
                  <a:gd name="connsiteX21" fmla="*/ 607219 w 1223963"/>
                  <a:gd name="connsiteY21" fmla="*/ 576262 h 1319212"/>
                  <a:gd name="connsiteX22" fmla="*/ 561975 w 1223963"/>
                  <a:gd name="connsiteY22" fmla="*/ 616744 h 1319212"/>
                  <a:gd name="connsiteX23" fmla="*/ 540544 w 1223963"/>
                  <a:gd name="connsiteY23" fmla="*/ 673894 h 1319212"/>
                  <a:gd name="connsiteX24" fmla="*/ 557213 w 1223963"/>
                  <a:gd name="connsiteY24" fmla="*/ 740569 h 1319212"/>
                  <a:gd name="connsiteX25" fmla="*/ 597694 w 1223963"/>
                  <a:gd name="connsiteY25" fmla="*/ 788194 h 1319212"/>
                  <a:gd name="connsiteX26" fmla="*/ 611982 w 1223963"/>
                  <a:gd name="connsiteY26" fmla="*/ 812006 h 1319212"/>
                  <a:gd name="connsiteX27" fmla="*/ 571500 w 1223963"/>
                  <a:gd name="connsiteY27" fmla="*/ 804862 h 1319212"/>
                  <a:gd name="connsiteX28" fmla="*/ 535782 w 1223963"/>
                  <a:gd name="connsiteY28" fmla="*/ 809625 h 1319212"/>
                  <a:gd name="connsiteX29" fmla="*/ 497682 w 1223963"/>
                  <a:gd name="connsiteY29" fmla="*/ 835819 h 1319212"/>
                  <a:gd name="connsiteX30" fmla="*/ 476250 w 1223963"/>
                  <a:gd name="connsiteY30" fmla="*/ 871537 h 1319212"/>
                  <a:gd name="connsiteX31" fmla="*/ 464344 w 1223963"/>
                  <a:gd name="connsiteY31" fmla="*/ 909637 h 1319212"/>
                  <a:gd name="connsiteX32" fmla="*/ 473869 w 1223963"/>
                  <a:gd name="connsiteY32" fmla="*/ 959644 h 1319212"/>
                  <a:gd name="connsiteX33" fmla="*/ 502444 w 1223963"/>
                  <a:gd name="connsiteY33" fmla="*/ 1000125 h 1319212"/>
                  <a:gd name="connsiteX34" fmla="*/ 542925 w 1223963"/>
                  <a:gd name="connsiteY34" fmla="*/ 1050131 h 1319212"/>
                  <a:gd name="connsiteX35" fmla="*/ 519113 w 1223963"/>
                  <a:gd name="connsiteY35" fmla="*/ 1076325 h 1319212"/>
                  <a:gd name="connsiteX36" fmla="*/ 504825 w 1223963"/>
                  <a:gd name="connsiteY36" fmla="*/ 1109662 h 1319212"/>
                  <a:gd name="connsiteX37" fmla="*/ 509588 w 1223963"/>
                  <a:gd name="connsiteY37" fmla="*/ 1166812 h 1319212"/>
                  <a:gd name="connsiteX38" fmla="*/ 585788 w 1223963"/>
                  <a:gd name="connsiteY38" fmla="*/ 1314450 h 1319212"/>
                  <a:gd name="connsiteX39" fmla="*/ 0 w 1223963"/>
                  <a:gd name="connsiteY39" fmla="*/ 1319212 h 1319212"/>
                  <a:gd name="connsiteX40" fmla="*/ 4763 w 1223963"/>
                  <a:gd name="connsiteY40" fmla="*/ 11906 h 1319212"/>
                  <a:gd name="connsiteX41" fmla="*/ 1223963 w 1223963"/>
                  <a:gd name="connsiteY41" fmla="*/ 0 h 1319212"/>
                  <a:gd name="connsiteX42" fmla="*/ 1209675 w 1223963"/>
                  <a:gd name="connsiteY42" fmla="*/ 838200 h 131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23963" h="1319212">
                    <a:moveTo>
                      <a:pt x="1209675" y="838200"/>
                    </a:moveTo>
                    <a:lnTo>
                      <a:pt x="1112044" y="728662"/>
                    </a:lnTo>
                    <a:lnTo>
                      <a:pt x="1047750" y="631031"/>
                    </a:lnTo>
                    <a:lnTo>
                      <a:pt x="995363" y="559594"/>
                    </a:lnTo>
                    <a:lnTo>
                      <a:pt x="959644" y="511969"/>
                    </a:lnTo>
                    <a:lnTo>
                      <a:pt x="931069" y="481012"/>
                    </a:lnTo>
                    <a:lnTo>
                      <a:pt x="888207" y="428625"/>
                    </a:lnTo>
                    <a:lnTo>
                      <a:pt x="835819" y="371475"/>
                    </a:lnTo>
                    <a:lnTo>
                      <a:pt x="781050" y="290512"/>
                    </a:lnTo>
                    <a:lnTo>
                      <a:pt x="714375" y="200025"/>
                    </a:lnTo>
                    <a:lnTo>
                      <a:pt x="669132" y="152400"/>
                    </a:lnTo>
                    <a:lnTo>
                      <a:pt x="619125" y="133350"/>
                    </a:lnTo>
                    <a:lnTo>
                      <a:pt x="571500" y="130969"/>
                    </a:lnTo>
                    <a:lnTo>
                      <a:pt x="528638" y="164306"/>
                    </a:lnTo>
                    <a:cubicBezTo>
                      <a:pt x="527844" y="188119"/>
                      <a:pt x="527051" y="211931"/>
                      <a:pt x="526257" y="235744"/>
                    </a:cubicBezTo>
                    <a:lnTo>
                      <a:pt x="573882" y="333375"/>
                    </a:lnTo>
                    <a:lnTo>
                      <a:pt x="678657" y="481012"/>
                    </a:lnTo>
                    <a:lnTo>
                      <a:pt x="723900" y="552450"/>
                    </a:lnTo>
                    <a:lnTo>
                      <a:pt x="745332" y="609600"/>
                    </a:lnTo>
                    <a:lnTo>
                      <a:pt x="697707" y="564356"/>
                    </a:lnTo>
                    <a:lnTo>
                      <a:pt x="645319" y="561975"/>
                    </a:lnTo>
                    <a:lnTo>
                      <a:pt x="607219" y="576262"/>
                    </a:lnTo>
                    <a:lnTo>
                      <a:pt x="561975" y="616744"/>
                    </a:lnTo>
                    <a:lnTo>
                      <a:pt x="540544" y="673894"/>
                    </a:lnTo>
                    <a:lnTo>
                      <a:pt x="557213" y="740569"/>
                    </a:lnTo>
                    <a:lnTo>
                      <a:pt x="597694" y="788194"/>
                    </a:lnTo>
                    <a:lnTo>
                      <a:pt x="611982" y="812006"/>
                    </a:lnTo>
                    <a:lnTo>
                      <a:pt x="571500" y="804862"/>
                    </a:lnTo>
                    <a:lnTo>
                      <a:pt x="535782" y="809625"/>
                    </a:lnTo>
                    <a:lnTo>
                      <a:pt x="497682" y="835819"/>
                    </a:lnTo>
                    <a:lnTo>
                      <a:pt x="476250" y="871537"/>
                    </a:lnTo>
                    <a:lnTo>
                      <a:pt x="464344" y="909637"/>
                    </a:lnTo>
                    <a:lnTo>
                      <a:pt x="473869" y="959644"/>
                    </a:lnTo>
                    <a:lnTo>
                      <a:pt x="502444" y="1000125"/>
                    </a:lnTo>
                    <a:lnTo>
                      <a:pt x="542925" y="1050131"/>
                    </a:lnTo>
                    <a:lnTo>
                      <a:pt x="519113" y="1076325"/>
                    </a:lnTo>
                    <a:lnTo>
                      <a:pt x="504825" y="1109662"/>
                    </a:lnTo>
                    <a:lnTo>
                      <a:pt x="509588" y="1166812"/>
                    </a:lnTo>
                    <a:lnTo>
                      <a:pt x="585788" y="1314450"/>
                    </a:lnTo>
                    <a:lnTo>
                      <a:pt x="0" y="1319212"/>
                    </a:lnTo>
                    <a:cubicBezTo>
                      <a:pt x="1588" y="883443"/>
                      <a:pt x="3175" y="447675"/>
                      <a:pt x="4763" y="11906"/>
                    </a:cubicBezTo>
                    <a:lnTo>
                      <a:pt x="1223963" y="0"/>
                    </a:lnTo>
                    <a:lnTo>
                      <a:pt x="1209675" y="8382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8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" name="81 CuadroTexto"/>
            <p:cNvSpPr txBox="1"/>
            <p:nvPr/>
          </p:nvSpPr>
          <p:spPr>
            <a:xfrm>
              <a:off x="7077913" y="3494488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800" dirty="0" smtClean="0">
                  <a:solidFill>
                    <a:srgbClr val="000000"/>
                  </a:solidFill>
                  <a:latin typeface="Arial"/>
                </a:rPr>
                <a:t>Pulsar</a:t>
              </a:r>
            </a:p>
          </p:txBody>
        </p:sp>
      </p:grpSp>
      <p:sp>
        <p:nvSpPr>
          <p:cNvPr id="96" name="95 CuadroTexto"/>
          <p:cNvSpPr txBox="1"/>
          <p:nvPr/>
        </p:nvSpPr>
        <p:spPr>
          <a:xfrm>
            <a:off x="1947553" y="2660073"/>
            <a:ext cx="54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00A479"/>
                </a:solidFill>
                <a:latin typeface="Calibri" pitchFamily="34" charset="0"/>
                <a:cs typeface="Calibri" pitchFamily="34" charset="0"/>
              </a:rPr>
              <a:t>Si se invierte el sentido de la corriente…</a:t>
            </a:r>
          </a:p>
        </p:txBody>
      </p:sp>
      <p:grpSp>
        <p:nvGrpSpPr>
          <p:cNvPr id="90" name="89 Grupo"/>
          <p:cNvGrpSpPr/>
          <p:nvPr/>
        </p:nvGrpSpPr>
        <p:grpSpPr>
          <a:xfrm>
            <a:off x="7172694" y="5815323"/>
            <a:ext cx="1497295" cy="577608"/>
            <a:chOff x="7800941" y="5453350"/>
            <a:chExt cx="1497295" cy="577608"/>
          </a:xfrm>
          <a:solidFill>
            <a:srgbClr val="FFFF00"/>
          </a:solidFill>
        </p:grpSpPr>
        <p:sp>
          <p:nvSpPr>
            <p:cNvPr id="91" name="90 Rectángulo"/>
            <p:cNvSpPr/>
            <p:nvPr/>
          </p:nvSpPr>
          <p:spPr>
            <a:xfrm>
              <a:off x="7863581" y="5453350"/>
              <a:ext cx="1434655" cy="5776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smtClean="0">
                <a:solidFill>
                  <a:srgbClr val="FFFFFF"/>
                </a:solidFill>
              </a:endParaRPr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7800941" y="5475111"/>
              <a:ext cx="1129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400" b="1" dirty="0" smtClean="0">
                  <a:latin typeface="Calibri" pitchFamily="34" charset="0"/>
                  <a:cs typeface="Calibri" pitchFamily="34" charset="0"/>
                </a:rPr>
                <a:t>Diapositiva siguiente</a:t>
              </a:r>
            </a:p>
          </p:txBody>
        </p:sp>
      </p:grpSp>
      <p:sp>
        <p:nvSpPr>
          <p:cNvPr id="98" name="97 Triángulo isósceles">
            <a:hlinkClick r:id="" action="ppaction://hlinkshowjump?jump=nextslide"/>
          </p:cNvPr>
          <p:cNvSpPr/>
          <p:nvPr/>
        </p:nvSpPr>
        <p:spPr>
          <a:xfrm rot="5400000">
            <a:off x="8197827" y="5944905"/>
            <a:ext cx="327378" cy="31608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7" grpId="0"/>
      <p:bldP spid="30773" grpId="0" animBg="1"/>
      <p:bldP spid="30773" grpId="1" animBg="1"/>
      <p:bldP spid="30773" grpId="2" animBg="1"/>
      <p:bldP spid="30773" grpId="3" animBg="1"/>
      <p:bldP spid="30769" grpId="0" animBg="1"/>
      <p:bldP spid="30769" grpId="1" animBg="1"/>
      <p:bldP spid="30769" grpId="2" animBg="1"/>
      <p:bldP spid="96" grpId="0"/>
      <p:bldP spid="96" grpId="1"/>
      <p:bldP spid="96" grpId="2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3 Imagen" descr="DVC00544.JPG"/>
          <p:cNvPicPr>
            <a:picLocks noChangeAspect="1"/>
          </p:cNvPicPr>
          <p:nvPr/>
        </p:nvPicPr>
        <p:blipFill>
          <a:blip r:embed="rId2" cstate="print"/>
          <a:srcRect r="5714" b="5185"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Imagen" descr="DVC005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0_Diseño predeterminado">
  <a:themeElements>
    <a:clrScheme name="8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Diseño predeterminado">
  <a:themeElements>
    <a:clrScheme name="6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4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3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iseño predetermina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5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iseño predeterminado">
  <a:themeElements>
    <a:clrScheme name="6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iseño predeterminado">
  <a:themeElements>
    <a:clrScheme name="7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iseño predeterminado">
  <a:themeElements>
    <a:clrScheme name="8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7728</TotalTime>
  <Words>396</Words>
  <Application>Microsoft Office PowerPoint</Application>
  <PresentationFormat>Presentación en pantalla (4:3)</PresentationFormat>
  <Paragraphs>118</Paragraphs>
  <Slides>33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14</vt:i4>
      </vt:variant>
      <vt:variant>
        <vt:lpstr>Títulos de diapositiva</vt:lpstr>
      </vt:variant>
      <vt:variant>
        <vt:i4>33</vt:i4>
      </vt:variant>
    </vt:vector>
  </HeadingPairs>
  <TitlesOfParts>
    <vt:vector size="47" baseType="lpstr">
      <vt:lpstr>Diseño predeterminado</vt:lpstr>
      <vt:lpstr>1_Diseño predeterminado</vt:lpstr>
      <vt:lpstr>4_Diseño predeterminado</vt:lpstr>
      <vt:lpstr>3_Diseño predeterminado</vt:lpstr>
      <vt:lpstr>5_Diseño predeterminado</vt:lpstr>
      <vt:lpstr>6_Diseño predeterminado</vt:lpstr>
      <vt:lpstr>7_Diseño predeterminado</vt:lpstr>
      <vt:lpstr>8_Diseño predeterminado</vt:lpstr>
      <vt:lpstr>10_Diseño predeterminado</vt:lpstr>
      <vt:lpstr>Tema de Office</vt:lpstr>
      <vt:lpstr>2_Diseño predeterminado</vt:lpstr>
      <vt:lpstr>1_Tema de Office</vt:lpstr>
      <vt:lpstr>20_Diseño predeterminado</vt:lpstr>
      <vt:lpstr>25_Diseño predeterminado</vt:lpstr>
      <vt:lpstr>ELECTRO-MAGNETISMO (34 diapositivas)</vt:lpstr>
      <vt:lpstr>Diapositiva 2</vt:lpstr>
      <vt:lpstr>Diapositiva 3</vt:lpstr>
      <vt:lpstr>ELECTROMAGNETISMO  (27 diapositivas)</vt:lpstr>
      <vt:lpstr>1 EXPERIENCIA DE OERSTED</vt:lpstr>
      <vt:lpstr>Diapositiva 6</vt:lpstr>
      <vt:lpstr>Diapositiva 7</vt:lpstr>
      <vt:lpstr>Diapositiva 8</vt:lpstr>
      <vt:lpstr>Diapositiva 9</vt:lpstr>
      <vt:lpstr>2 PRODUCCIÓN DE CORRIENTES (INDUCIDAS)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3 SOLENOIDES (Bobina por la que circula la corriente)</vt:lpstr>
      <vt:lpstr>Diapositiva 24</vt:lpstr>
      <vt:lpstr>Diapositiva 25</vt:lpstr>
      <vt:lpstr>Diapositiva 26</vt:lpstr>
      <vt:lpstr>Diapositiva 27</vt:lpstr>
      <vt:lpstr>4 EL ELECTROIMÁN</vt:lpstr>
      <vt:lpstr>Diapositiva 29</vt:lpstr>
      <vt:lpstr>Diapositiva 30</vt:lpstr>
      <vt:lpstr>Diapositiva 31</vt:lpstr>
      <vt:lpstr>Diapositiva 32</vt:lpstr>
      <vt:lpstr>Julio V. Santos Benito jsb@ua.es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JS</dc:creator>
  <cp:lastModifiedBy>jvsb</cp:lastModifiedBy>
  <cp:revision>139</cp:revision>
  <dcterms:created xsi:type="dcterms:W3CDTF">2004-12-08T21:49:50Z</dcterms:created>
  <dcterms:modified xsi:type="dcterms:W3CDTF">2017-06-17T18:41:54Z</dcterms:modified>
</cp:coreProperties>
</file>